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83" r:id="rId2"/>
    <p:sldId id="256" r:id="rId3"/>
    <p:sldId id="284" r:id="rId4"/>
    <p:sldId id="285" r:id="rId5"/>
    <p:sldId id="257" r:id="rId6"/>
    <p:sldId id="258" r:id="rId7"/>
    <p:sldId id="259" r:id="rId8"/>
    <p:sldId id="275" r:id="rId9"/>
    <p:sldId id="260" r:id="rId10"/>
    <p:sldId id="261" r:id="rId11"/>
    <p:sldId id="276" r:id="rId12"/>
    <p:sldId id="277" r:id="rId13"/>
    <p:sldId id="262" r:id="rId14"/>
    <p:sldId id="278" r:id="rId15"/>
    <p:sldId id="263" r:id="rId16"/>
    <p:sldId id="280" r:id="rId17"/>
    <p:sldId id="279" r:id="rId18"/>
    <p:sldId id="264" r:id="rId19"/>
    <p:sldId id="265" r:id="rId20"/>
    <p:sldId id="266" r:id="rId21"/>
    <p:sldId id="281" r:id="rId22"/>
    <p:sldId id="267" r:id="rId23"/>
    <p:sldId id="268" r:id="rId24"/>
    <p:sldId id="269" r:id="rId25"/>
    <p:sldId id="270" r:id="rId26"/>
    <p:sldId id="271" r:id="rId27"/>
    <p:sldId id="272" r:id="rId28"/>
    <p:sldId id="273" r:id="rId29"/>
    <p:sldId id="274" r:id="rId30"/>
    <p:sldId id="288" r:id="rId31"/>
    <p:sldId id="286" r:id="rId32"/>
    <p:sldId id="287" r:id="rId33"/>
    <p:sldId id="28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C97E99-95C6-4D0F-BCA0-727771E38B3F}" type="datetimeFigureOut">
              <a:rPr lang="en-US" smtClean="0"/>
              <a:pPr/>
              <a:t>3/4/2023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3E1D7B-A572-4FEE-ACFC-609605E1B7E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3/4/2023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3/4/2023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3/4/2023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381000"/>
            <a:ext cx="6172200" cy="1066800"/>
          </a:xfrm>
        </p:spPr>
        <p:txBody>
          <a:bodyPr>
            <a:normAutofit fontScale="90000"/>
          </a:bodyPr>
          <a:lstStyle/>
          <a:p>
            <a:pPr algn="ctr"/>
            <a:r>
              <a:rPr lang="en-US" sz="3100" dirty="0" smtClean="0">
                <a:latin typeface="Book Antiqua" panose="02040602050305030304" pitchFamily="18" charset="0"/>
              </a:rPr>
              <a:t>RUNGTA COLLEGE OF DENTAL SCIENCES &amp; RESEARCH </a:t>
            </a:r>
            <a:r>
              <a:rPr lang="en-US" sz="3200" dirty="0" smtClean="0">
                <a:latin typeface="Book Antiqua" panose="02040602050305030304" pitchFamily="18" charset="0"/>
              </a:rPr>
              <a:t/>
            </a:r>
            <a:br>
              <a:rPr lang="en-US" sz="3200" dirty="0" smtClean="0">
                <a:latin typeface="Book Antiqua" panose="02040602050305030304" pitchFamily="18" charset="0"/>
              </a:rPr>
            </a:br>
            <a:endParaRPr lang="en-US" dirty="0"/>
          </a:p>
        </p:txBody>
      </p:sp>
      <p:sp>
        <p:nvSpPr>
          <p:cNvPr id="5" name="Subtitle 4"/>
          <p:cNvSpPr>
            <a:spLocks noGrp="1"/>
          </p:cNvSpPr>
          <p:nvPr>
            <p:ph type="subTitle" idx="1"/>
          </p:nvPr>
        </p:nvSpPr>
        <p:spPr>
          <a:xfrm>
            <a:off x="2743200" y="3200400"/>
            <a:ext cx="6172200" cy="1193322"/>
          </a:xfrm>
        </p:spPr>
        <p:txBody>
          <a:bodyPr>
            <a:noAutofit/>
          </a:bodyPr>
          <a:lstStyle/>
          <a:p>
            <a:r>
              <a:rPr lang="en-US" sz="2800" dirty="0" smtClean="0"/>
              <a:t>DISEASES OF BLOOD &amp; BLOOD FORMING ORGANS</a:t>
            </a:r>
            <a:endParaRPr lang="en-US" sz="2800" dirty="0"/>
          </a:p>
        </p:txBody>
      </p:sp>
      <p:pic>
        <p:nvPicPr>
          <p:cNvPr id="6" name="Picture 5"/>
          <p:cNvPicPr>
            <a:picLocks noChangeAspect="1"/>
          </p:cNvPicPr>
          <p:nvPr/>
        </p:nvPicPr>
        <p:blipFill rotWithShape="1">
          <a:blip r:embed="rId2">
            <a:extLst>
              <a:ext uri="{28A0092B-C50C-407E-A947-70E740481C1C}">
                <a14:useLocalDpi xmlns="" xmlns:a14="http://schemas.microsoft.com/office/drawing/2010/main" val="0"/>
              </a:ext>
            </a:extLst>
          </a:blip>
          <a:srcRect l="15781" r="15781"/>
          <a:stretch/>
        </p:blipFill>
        <p:spPr>
          <a:xfrm>
            <a:off x="0" y="0"/>
            <a:ext cx="1874520" cy="2114550"/>
          </a:xfrm>
          <a:prstGeom prst="rect">
            <a:avLst/>
          </a:prstGeom>
        </p:spPr>
      </p:pic>
      <p:sp>
        <p:nvSpPr>
          <p:cNvPr id="7" name="Rectangle 6"/>
          <p:cNvSpPr/>
          <p:nvPr/>
        </p:nvSpPr>
        <p:spPr>
          <a:xfrm>
            <a:off x="0" y="2286000"/>
            <a:ext cx="3855543" cy="523220"/>
          </a:xfrm>
          <a:prstGeom prst="rect">
            <a:avLst/>
          </a:prstGeom>
        </p:spPr>
        <p:txBody>
          <a:bodyPr wrap="none">
            <a:spAutoFit/>
          </a:bodyPr>
          <a:lstStyle/>
          <a:p>
            <a:r>
              <a:rPr lang="en-US" sz="2800" dirty="0" smtClean="0">
                <a:latin typeface="Book Antiqua" panose="02040602050305030304" pitchFamily="18" charset="0"/>
              </a:rPr>
              <a:t>TITLE OF THE TOPIC </a:t>
            </a:r>
            <a:endParaRPr lang="en-US" sz="2800" dirty="0">
              <a:latin typeface="Book Antiqua" panose="02040602050305030304" pitchFamily="18" charset="0"/>
            </a:endParaRPr>
          </a:p>
        </p:txBody>
      </p:sp>
      <p:sp>
        <p:nvSpPr>
          <p:cNvPr id="8" name="Rectangle 7"/>
          <p:cNvSpPr/>
          <p:nvPr/>
        </p:nvSpPr>
        <p:spPr>
          <a:xfrm>
            <a:off x="762000" y="5257800"/>
            <a:ext cx="8915400" cy="830997"/>
          </a:xfrm>
          <a:prstGeom prst="rect">
            <a:avLst/>
          </a:prstGeom>
        </p:spPr>
        <p:txBody>
          <a:bodyPr wrap="square">
            <a:spAutoFit/>
          </a:bodyPr>
          <a:lstStyle/>
          <a:p>
            <a:pPr algn="ctr"/>
            <a:r>
              <a:rPr lang="en-US" sz="2400" b="1" dirty="0" smtClean="0">
                <a:latin typeface="Book Antiqua" panose="02040602050305030304" pitchFamily="18" charset="0"/>
              </a:rPr>
              <a:t>DEPARTMENT OF ORAL PATHOLOGY &amp; MICROBIOLOGY   </a:t>
            </a:r>
            <a:endParaRPr lang="en-US" sz="2400" b="1" dirty="0">
              <a:latin typeface="Book Antiqua" panose="0204060205030503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APLASTIC ANAEMIA </a:t>
            </a:r>
          </a:p>
        </p:txBody>
      </p:sp>
      <p:sp>
        <p:nvSpPr>
          <p:cNvPr id="11267" name="Rectangle 3"/>
          <p:cNvSpPr>
            <a:spLocks noGrp="1" noChangeArrowheads="1"/>
          </p:cNvSpPr>
          <p:nvPr>
            <p:ph type="body" idx="1"/>
          </p:nvPr>
        </p:nvSpPr>
        <p:spPr/>
        <p:txBody>
          <a:bodyPr/>
          <a:lstStyle/>
          <a:p>
            <a:pPr eaLnBrk="1" hangingPunct="1"/>
            <a:r>
              <a:rPr lang="en-US" smtClean="0"/>
              <a:t>General lack of bone marrow activity.</a:t>
            </a:r>
          </a:p>
          <a:p>
            <a:pPr eaLnBrk="1" hangingPunct="1"/>
            <a:r>
              <a:rPr lang="en-US" smtClean="0"/>
              <a:t>Iry: Idiopathic, young  adult , rapid &amp; fatal</a:t>
            </a:r>
          </a:p>
          <a:p>
            <a:pPr eaLnBrk="1" hangingPunct="1"/>
            <a:r>
              <a:rPr lang="en-US" smtClean="0"/>
              <a:t> Fanconi Syndrome-</a:t>
            </a:r>
          </a:p>
          <a:p>
            <a:pPr eaLnBrk="1" hangingPunct="1">
              <a:buFontTx/>
              <a:buNone/>
            </a:pPr>
            <a:r>
              <a:rPr lang="en-US" smtClean="0"/>
              <a:t>   Bone abnormalities, hypogenitalism, microcephaly</a:t>
            </a:r>
          </a:p>
          <a:p>
            <a:pPr eaLnBrk="1" hangingPunct="1"/>
            <a:r>
              <a:rPr lang="en-US" smtClean="0"/>
              <a:t>IIry : known etiology,any age, better prognosis.</a:t>
            </a:r>
          </a:p>
        </p:txBody>
      </p:sp>
      <p:sp>
        <p:nvSpPr>
          <p:cNvPr id="11268" name="Slide Number Placeholder 5"/>
          <p:cNvSpPr>
            <a:spLocks noGrp="1"/>
          </p:cNvSpPr>
          <p:nvPr>
            <p:ph type="sldNum" sz="quarter" idx="12"/>
          </p:nvPr>
        </p:nvSpPr>
        <p:spPr>
          <a:noFill/>
        </p:spPr>
        <p:txBody>
          <a:bodyPr/>
          <a:lstStyle/>
          <a:p>
            <a:fld id="{F40FC831-01A4-41E7-AD9E-31C68468575F}" type="slidenum">
              <a:rPr lang="en-US"/>
              <a:pPr/>
              <a:t>10</a:t>
            </a:fld>
            <a:endParaRPr lang="en-US"/>
          </a:p>
        </p:txBody>
      </p:sp>
      <p:sp>
        <p:nvSpPr>
          <p:cNvPr id="11269"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APLASTIC ANAEMIA </a:t>
            </a:r>
          </a:p>
        </p:txBody>
      </p:sp>
      <p:sp>
        <p:nvSpPr>
          <p:cNvPr id="12291" name="Rectangle 3"/>
          <p:cNvSpPr>
            <a:spLocks noGrp="1" noChangeArrowheads="1"/>
          </p:cNvSpPr>
          <p:nvPr>
            <p:ph type="body" idx="1"/>
          </p:nvPr>
        </p:nvSpPr>
        <p:spPr/>
        <p:txBody>
          <a:bodyPr/>
          <a:lstStyle/>
          <a:p>
            <a:pPr eaLnBrk="1" hangingPunct="1">
              <a:buFontTx/>
              <a:buNone/>
            </a:pPr>
            <a:r>
              <a:rPr lang="en-US" smtClean="0"/>
              <a:t>C/F</a:t>
            </a:r>
          </a:p>
          <a:p>
            <a:pPr eaLnBrk="1" hangingPunct="1">
              <a:buFont typeface="Wingdings" pitchFamily="2" charset="2"/>
              <a:buChar char="§"/>
            </a:pPr>
            <a:r>
              <a:rPr lang="en-US" smtClean="0"/>
              <a:t>	anaemia,leukopenia,thrombocytopenia,weakness,dyspnea,pallor,numbness &amp;tingling of extremities,decrease resistance to infection,petechiae.</a:t>
            </a:r>
          </a:p>
          <a:p>
            <a:pPr eaLnBrk="1" hangingPunct="1">
              <a:buFontTx/>
              <a:buNone/>
            </a:pPr>
            <a:r>
              <a:rPr lang="en-US" smtClean="0"/>
              <a:t>O/M</a:t>
            </a:r>
          </a:p>
          <a:p>
            <a:pPr eaLnBrk="1" hangingPunct="1">
              <a:buFont typeface="Wingdings" pitchFamily="2" charset="2"/>
              <a:buChar char="§"/>
            </a:pPr>
            <a:r>
              <a:rPr lang="en-US" smtClean="0"/>
              <a:t>petechiae, gingival bleeding, ulcerative lesions.</a:t>
            </a:r>
          </a:p>
        </p:txBody>
      </p:sp>
      <p:sp>
        <p:nvSpPr>
          <p:cNvPr id="12292" name="Slide Number Placeholder 5"/>
          <p:cNvSpPr>
            <a:spLocks noGrp="1"/>
          </p:cNvSpPr>
          <p:nvPr>
            <p:ph type="sldNum" sz="quarter" idx="12"/>
          </p:nvPr>
        </p:nvSpPr>
        <p:spPr>
          <a:noFill/>
        </p:spPr>
        <p:txBody>
          <a:bodyPr/>
          <a:lstStyle/>
          <a:p>
            <a:fld id="{C7F7E283-4063-4F20-984D-C044670EA061}" type="slidenum">
              <a:rPr lang="en-US"/>
              <a:pPr/>
              <a:t>11</a:t>
            </a:fld>
            <a:endParaRPr lang="en-US"/>
          </a:p>
        </p:txBody>
      </p:sp>
      <p:sp>
        <p:nvSpPr>
          <p:cNvPr id="12293"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APLASTIC ANAEMIA </a:t>
            </a:r>
          </a:p>
        </p:txBody>
      </p:sp>
      <p:sp>
        <p:nvSpPr>
          <p:cNvPr id="13315" name="Rectangle 3"/>
          <p:cNvSpPr>
            <a:spLocks noGrp="1" noChangeArrowheads="1"/>
          </p:cNvSpPr>
          <p:nvPr>
            <p:ph type="body" idx="1"/>
          </p:nvPr>
        </p:nvSpPr>
        <p:spPr/>
        <p:txBody>
          <a:bodyPr/>
          <a:lstStyle/>
          <a:p>
            <a:pPr eaLnBrk="1" hangingPunct="1">
              <a:buFontTx/>
              <a:buNone/>
            </a:pPr>
            <a:r>
              <a:rPr lang="en-US" sz="2800" smtClean="0"/>
              <a:t>		L/F</a:t>
            </a:r>
          </a:p>
          <a:p>
            <a:pPr eaLnBrk="1" hangingPunct="1">
              <a:buFont typeface="Wingdings" pitchFamily="2" charset="2"/>
              <a:buChar char="q"/>
            </a:pPr>
            <a:r>
              <a:rPr lang="en-US" sz="2800" smtClean="0"/>
              <a:t>	Decreased RBC,decreased granular 	WBC,decreased 	platelet,C.T.normal,clot retraction poor.</a:t>
            </a:r>
          </a:p>
          <a:p>
            <a:pPr eaLnBrk="1" hangingPunct="1">
              <a:buFontTx/>
              <a:buNone/>
            </a:pPr>
            <a:r>
              <a:rPr lang="en-US" sz="2800" smtClean="0"/>
              <a:t>		</a:t>
            </a:r>
          </a:p>
          <a:p>
            <a:pPr eaLnBrk="1" hangingPunct="1">
              <a:buFontTx/>
              <a:buNone/>
            </a:pPr>
            <a:r>
              <a:rPr lang="en-US" sz="2800" smtClean="0"/>
              <a:t>		T/t</a:t>
            </a:r>
          </a:p>
          <a:p>
            <a:pPr eaLnBrk="1" hangingPunct="1">
              <a:buFont typeface="Wingdings" pitchFamily="2" charset="2"/>
              <a:buChar char="q"/>
            </a:pPr>
            <a:r>
              <a:rPr lang="en-US" sz="2800" smtClean="0"/>
              <a:t>	Iry-no T/t,</a:t>
            </a:r>
          </a:p>
          <a:p>
            <a:pPr eaLnBrk="1" hangingPunct="1">
              <a:buFont typeface="Wingdings" pitchFamily="2" charset="2"/>
              <a:buNone/>
            </a:pPr>
            <a:r>
              <a:rPr lang="en-US" sz="2800" smtClean="0"/>
              <a:t>         antibiotic,blood transfusion.</a:t>
            </a:r>
          </a:p>
          <a:p>
            <a:pPr eaLnBrk="1" hangingPunct="1">
              <a:buFont typeface="Wingdings" pitchFamily="2" charset="2"/>
              <a:buChar char="q"/>
            </a:pPr>
            <a:r>
              <a:rPr lang="en-US" sz="2800" smtClean="0"/>
              <a:t>     IIry-removal of cause.</a:t>
            </a:r>
          </a:p>
        </p:txBody>
      </p:sp>
      <p:sp>
        <p:nvSpPr>
          <p:cNvPr id="13316" name="Slide Number Placeholder 5"/>
          <p:cNvSpPr>
            <a:spLocks noGrp="1"/>
          </p:cNvSpPr>
          <p:nvPr>
            <p:ph type="sldNum" sz="quarter" idx="12"/>
          </p:nvPr>
        </p:nvSpPr>
        <p:spPr>
          <a:noFill/>
        </p:spPr>
        <p:txBody>
          <a:bodyPr/>
          <a:lstStyle/>
          <a:p>
            <a:fld id="{7D277F00-28DC-4F5C-B765-8FDFD6B483B3}" type="slidenum">
              <a:rPr lang="en-US"/>
              <a:pPr/>
              <a:t>12</a:t>
            </a:fld>
            <a:endParaRPr lang="en-US"/>
          </a:p>
        </p:txBody>
      </p:sp>
      <p:sp>
        <p:nvSpPr>
          <p:cNvPr id="13317"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600" smtClean="0"/>
              <a:t>THALASSEMIA</a:t>
            </a:r>
            <a:br>
              <a:rPr lang="en-US" sz="3600" smtClean="0"/>
            </a:br>
            <a:r>
              <a:rPr lang="en-US" sz="2800" smtClean="0"/>
              <a:t>(COOLEY’S ANEAMIA)</a:t>
            </a:r>
          </a:p>
        </p:txBody>
      </p:sp>
      <p:sp>
        <p:nvSpPr>
          <p:cNvPr id="14339" name="Rectangle 3"/>
          <p:cNvSpPr>
            <a:spLocks noGrp="1" noChangeArrowheads="1"/>
          </p:cNvSpPr>
          <p:nvPr>
            <p:ph type="body" idx="1"/>
          </p:nvPr>
        </p:nvSpPr>
        <p:spPr/>
        <p:txBody>
          <a:bodyPr/>
          <a:lstStyle/>
          <a:p>
            <a:pPr eaLnBrk="1" hangingPunct="1"/>
            <a:r>
              <a:rPr lang="en-US" smtClean="0"/>
              <a:t>decreased synthesis of  alpha&amp; beta chain of Hb.</a:t>
            </a:r>
          </a:p>
          <a:p>
            <a:pPr eaLnBrk="1" hangingPunct="1"/>
            <a:r>
              <a:rPr lang="en-US" smtClean="0"/>
              <a:t>autosomal dominant</a:t>
            </a:r>
          </a:p>
          <a:p>
            <a:pPr eaLnBrk="1" hangingPunct="1"/>
            <a:r>
              <a:rPr lang="en-US" smtClean="0"/>
              <a:t>Racial-Italian, Greek (alpha &amp; beta)</a:t>
            </a:r>
          </a:p>
          <a:p>
            <a:pPr eaLnBrk="1" hangingPunct="1"/>
            <a:r>
              <a:rPr lang="en-US" smtClean="0"/>
              <a:t>Hetrozygous-  mild called trait. Homozygous- major.beta Thalassemia, alpha Thalassemia major.1)Hb  H disease normal. 2) Hb Bart’ disease(dic or stillborn)</a:t>
            </a:r>
          </a:p>
        </p:txBody>
      </p:sp>
      <p:sp>
        <p:nvSpPr>
          <p:cNvPr id="14340" name="Slide Number Placeholder 5"/>
          <p:cNvSpPr>
            <a:spLocks noGrp="1"/>
          </p:cNvSpPr>
          <p:nvPr>
            <p:ph type="sldNum" sz="quarter" idx="12"/>
          </p:nvPr>
        </p:nvSpPr>
        <p:spPr>
          <a:noFill/>
        </p:spPr>
        <p:txBody>
          <a:bodyPr/>
          <a:lstStyle/>
          <a:p>
            <a:fld id="{51CFC6D0-D455-4A78-9209-D6ACB8847630}" type="slidenum">
              <a:rPr lang="en-US"/>
              <a:pPr/>
              <a:t>13</a:t>
            </a:fld>
            <a:endParaRPr lang="en-US"/>
          </a:p>
        </p:txBody>
      </p:sp>
      <p:sp>
        <p:nvSpPr>
          <p:cNvPr id="14341"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smtClean="0"/>
              <a:t>THALASSEMIA</a:t>
            </a:r>
            <a:br>
              <a:rPr lang="en-US" sz="3600" smtClean="0"/>
            </a:br>
            <a:r>
              <a:rPr lang="en-US" sz="2800" smtClean="0"/>
              <a:t>(COOLEY’S ANEAMIA)</a:t>
            </a:r>
          </a:p>
        </p:txBody>
      </p:sp>
      <p:sp>
        <p:nvSpPr>
          <p:cNvPr id="15363" name="Rectangle 3"/>
          <p:cNvSpPr>
            <a:spLocks noGrp="1" noChangeArrowheads="1"/>
          </p:cNvSpPr>
          <p:nvPr>
            <p:ph type="body" idx="1"/>
          </p:nvPr>
        </p:nvSpPr>
        <p:spPr/>
        <p:txBody>
          <a:bodyPr/>
          <a:lstStyle/>
          <a:p>
            <a:pPr eaLnBrk="1" hangingPunct="1">
              <a:lnSpc>
                <a:spcPct val="90000"/>
              </a:lnSpc>
              <a:buFontTx/>
              <a:buNone/>
            </a:pPr>
            <a:r>
              <a:rPr lang="en-US" smtClean="0"/>
              <a:t>	C/F</a:t>
            </a:r>
          </a:p>
          <a:p>
            <a:pPr eaLnBrk="1" hangingPunct="1">
              <a:lnSpc>
                <a:spcPct val="90000"/>
              </a:lnSpc>
            </a:pPr>
            <a:r>
              <a:rPr lang="en-US" smtClean="0"/>
              <a:t>Major in first 2yrs. of age,</a:t>
            </a:r>
          </a:p>
          <a:p>
            <a:pPr eaLnBrk="1" hangingPunct="1">
              <a:lnSpc>
                <a:spcPct val="90000"/>
              </a:lnSpc>
            </a:pPr>
            <a:r>
              <a:rPr lang="en-US" smtClean="0"/>
              <a:t>Yellowish pallor, fever, chills</a:t>
            </a:r>
          </a:p>
          <a:p>
            <a:pPr eaLnBrk="1" hangingPunct="1">
              <a:lnSpc>
                <a:spcPct val="90000"/>
              </a:lnSpc>
            </a:pPr>
            <a:r>
              <a:rPr lang="en-US" smtClean="0"/>
              <a:t>malaise, hepatosplenomegaly,</a:t>
            </a:r>
          </a:p>
          <a:p>
            <a:pPr eaLnBrk="1" hangingPunct="1">
              <a:lnSpc>
                <a:spcPct val="90000"/>
              </a:lnSpc>
            </a:pPr>
            <a:r>
              <a:rPr lang="en-US" smtClean="0"/>
              <a:t>mongoloid cheek bone,</a:t>
            </a:r>
          </a:p>
          <a:p>
            <a:pPr eaLnBrk="1" hangingPunct="1">
              <a:lnSpc>
                <a:spcPct val="90000"/>
              </a:lnSpc>
            </a:pPr>
            <a:r>
              <a:rPr lang="en-US" smtClean="0"/>
              <a:t>protrusion of anterior,</a:t>
            </a:r>
          </a:p>
          <a:p>
            <a:pPr eaLnBrk="1" hangingPunct="1">
              <a:lnSpc>
                <a:spcPct val="90000"/>
              </a:lnSpc>
            </a:pPr>
            <a:r>
              <a:rPr lang="en-US" smtClean="0"/>
              <a:t>depression of nasal bridge.</a:t>
            </a:r>
          </a:p>
          <a:p>
            <a:pPr eaLnBrk="1" hangingPunct="1">
              <a:lnSpc>
                <a:spcPct val="90000"/>
              </a:lnSpc>
            </a:pPr>
            <a:r>
              <a:rPr lang="en-US" smtClean="0"/>
              <a:t>Thalassemia minor is without C/M.</a:t>
            </a:r>
          </a:p>
        </p:txBody>
      </p:sp>
      <p:sp>
        <p:nvSpPr>
          <p:cNvPr id="15364" name="Slide Number Placeholder 5"/>
          <p:cNvSpPr>
            <a:spLocks noGrp="1"/>
          </p:cNvSpPr>
          <p:nvPr>
            <p:ph type="sldNum" sz="quarter" idx="12"/>
          </p:nvPr>
        </p:nvSpPr>
        <p:spPr>
          <a:noFill/>
        </p:spPr>
        <p:txBody>
          <a:bodyPr/>
          <a:lstStyle/>
          <a:p>
            <a:fld id="{E7A12BFC-6517-4CB3-A837-E916F32A887E}" type="slidenum">
              <a:rPr lang="en-US"/>
              <a:pPr/>
              <a:t>14</a:t>
            </a:fld>
            <a:endParaRPr lang="en-US"/>
          </a:p>
        </p:txBody>
      </p:sp>
      <p:sp>
        <p:nvSpPr>
          <p:cNvPr id="15365"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SICKLE CELL ANEMIA</a:t>
            </a:r>
          </a:p>
        </p:txBody>
      </p:sp>
      <p:sp>
        <p:nvSpPr>
          <p:cNvPr id="18435" name="Rectangle 3"/>
          <p:cNvSpPr>
            <a:spLocks noGrp="1" noChangeArrowheads="1"/>
          </p:cNvSpPr>
          <p:nvPr>
            <p:ph type="body" idx="1"/>
          </p:nvPr>
        </p:nvSpPr>
        <p:spPr/>
        <p:txBody>
          <a:bodyPr/>
          <a:lstStyle/>
          <a:p>
            <a:pPr eaLnBrk="1" hangingPunct="1">
              <a:lnSpc>
                <a:spcPct val="90000"/>
              </a:lnSpc>
            </a:pPr>
            <a:r>
              <a:rPr lang="en-US" smtClean="0"/>
              <a:t>Chronic haemolytic anaemia, </a:t>
            </a:r>
          </a:p>
          <a:p>
            <a:pPr eaLnBrk="1" hangingPunct="1">
              <a:lnSpc>
                <a:spcPct val="90000"/>
              </a:lnSpc>
            </a:pPr>
            <a:r>
              <a:rPr lang="en-US" smtClean="0"/>
              <a:t>mendilian dominant exclusively in blacks. </a:t>
            </a:r>
          </a:p>
          <a:p>
            <a:pPr eaLnBrk="1" hangingPunct="1">
              <a:lnSpc>
                <a:spcPct val="90000"/>
              </a:lnSpc>
            </a:pPr>
            <a:r>
              <a:rPr lang="en-US" smtClean="0"/>
              <a:t>Sickled RBC in circulation</a:t>
            </a:r>
            <a:r>
              <a:rPr lang="en-US" b="1" smtClean="0"/>
              <a:t>  </a:t>
            </a:r>
          </a:p>
          <a:p>
            <a:pPr eaLnBrk="1" hangingPunct="1">
              <a:lnSpc>
                <a:spcPct val="90000"/>
              </a:lnSpc>
            </a:pPr>
            <a:r>
              <a:rPr lang="en-US" smtClean="0"/>
              <a:t>Hba – Hbs - valine replaced for glutamic acid at 6th position. </a:t>
            </a:r>
          </a:p>
          <a:p>
            <a:pPr eaLnBrk="1" hangingPunct="1">
              <a:lnSpc>
                <a:spcPct val="90000"/>
              </a:lnSpc>
            </a:pPr>
            <a:r>
              <a:rPr lang="en-US" smtClean="0"/>
              <a:t>In heterozygous – trait and show sickling by hypoxia. </a:t>
            </a:r>
          </a:p>
          <a:p>
            <a:pPr eaLnBrk="1" hangingPunct="1">
              <a:lnSpc>
                <a:spcPct val="90000"/>
              </a:lnSpc>
            </a:pPr>
            <a:r>
              <a:rPr lang="en-US" smtClean="0"/>
              <a:t>In  homozygous all Hb is sickled so suffer from sickle  cell anaemia.</a:t>
            </a:r>
          </a:p>
        </p:txBody>
      </p:sp>
      <p:sp>
        <p:nvSpPr>
          <p:cNvPr id="18436" name="Slide Number Placeholder 5"/>
          <p:cNvSpPr>
            <a:spLocks noGrp="1"/>
          </p:cNvSpPr>
          <p:nvPr>
            <p:ph type="sldNum" sz="quarter" idx="12"/>
          </p:nvPr>
        </p:nvSpPr>
        <p:spPr>
          <a:noFill/>
        </p:spPr>
        <p:txBody>
          <a:bodyPr/>
          <a:lstStyle/>
          <a:p>
            <a:fld id="{36BD0242-7708-4CA8-A420-556EC4BB3A8E}" type="slidenum">
              <a:rPr lang="en-US"/>
              <a:pPr/>
              <a:t>15</a:t>
            </a:fld>
            <a:endParaRPr lang="en-US"/>
          </a:p>
        </p:txBody>
      </p:sp>
      <p:sp>
        <p:nvSpPr>
          <p:cNvPr id="18437"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SICKLE CELL ANEMIA</a:t>
            </a:r>
          </a:p>
        </p:txBody>
      </p:sp>
      <p:sp>
        <p:nvSpPr>
          <p:cNvPr id="19459" name="Rectangle 3"/>
          <p:cNvSpPr>
            <a:spLocks noGrp="1" noChangeArrowheads="1"/>
          </p:cNvSpPr>
          <p:nvPr>
            <p:ph type="body" idx="1"/>
          </p:nvPr>
        </p:nvSpPr>
        <p:spPr/>
        <p:txBody>
          <a:bodyPr/>
          <a:lstStyle/>
          <a:p>
            <a:pPr eaLnBrk="1" hangingPunct="1">
              <a:lnSpc>
                <a:spcPct val="90000"/>
              </a:lnSpc>
            </a:pPr>
            <a:r>
              <a:rPr lang="en-US" sz="2400" smtClean="0"/>
              <a:t>C/f-</a:t>
            </a:r>
          </a:p>
          <a:p>
            <a:pPr eaLnBrk="1" hangingPunct="1">
              <a:lnSpc>
                <a:spcPct val="90000"/>
              </a:lnSpc>
            </a:pPr>
            <a:r>
              <a:rPr lang="en-US" sz="2400" smtClean="0"/>
              <a:t> Females before 30 yrs of age, </a:t>
            </a:r>
          </a:p>
          <a:p>
            <a:pPr eaLnBrk="1" hangingPunct="1">
              <a:lnSpc>
                <a:spcPct val="90000"/>
              </a:lnSpc>
            </a:pPr>
            <a:r>
              <a:rPr lang="en-US" sz="2400" smtClean="0"/>
              <a:t>weak, fatigue, short of breath,</a:t>
            </a:r>
          </a:p>
          <a:p>
            <a:pPr eaLnBrk="1" hangingPunct="1">
              <a:lnSpc>
                <a:spcPct val="90000"/>
              </a:lnSpc>
            </a:pPr>
            <a:r>
              <a:rPr lang="en-US" sz="2400" smtClean="0"/>
              <a:t> pain in joints,limb and abdomen, </a:t>
            </a:r>
          </a:p>
          <a:p>
            <a:pPr eaLnBrk="1" hangingPunct="1">
              <a:lnSpc>
                <a:spcPct val="90000"/>
              </a:lnSpc>
            </a:pPr>
            <a:r>
              <a:rPr lang="en-US" sz="2400" smtClean="0"/>
              <a:t> nausea, vimiting, systolic murmer, &amp; cardiomegaly. </a:t>
            </a:r>
          </a:p>
          <a:p>
            <a:pPr eaLnBrk="1" hangingPunct="1">
              <a:lnSpc>
                <a:spcPct val="90000"/>
              </a:lnSpc>
            </a:pPr>
            <a:r>
              <a:rPr lang="en-US" sz="2400" smtClean="0"/>
              <a:t>Packingof RBC in peripheral vessels with local tissue anoxia.</a:t>
            </a:r>
          </a:p>
          <a:p>
            <a:pPr eaLnBrk="1" hangingPunct="1">
              <a:lnSpc>
                <a:spcPct val="90000"/>
              </a:lnSpc>
            </a:pPr>
            <a:r>
              <a:rPr lang="en-US" sz="2400" smtClean="0"/>
              <a:t> Crisis may occur after administration of general anaesthesia , </a:t>
            </a:r>
          </a:p>
          <a:p>
            <a:pPr eaLnBrk="1" hangingPunct="1">
              <a:lnSpc>
                <a:spcPct val="90000"/>
              </a:lnSpc>
            </a:pPr>
            <a:r>
              <a:rPr lang="en-US" sz="2400" smtClean="0"/>
              <a:t>exercise, exertion, infection, pregnancy or even sleep.</a:t>
            </a:r>
          </a:p>
        </p:txBody>
      </p:sp>
      <p:sp>
        <p:nvSpPr>
          <p:cNvPr id="19460" name="Slide Number Placeholder 5"/>
          <p:cNvSpPr>
            <a:spLocks noGrp="1"/>
          </p:cNvSpPr>
          <p:nvPr>
            <p:ph type="sldNum" sz="quarter" idx="12"/>
          </p:nvPr>
        </p:nvSpPr>
        <p:spPr>
          <a:noFill/>
        </p:spPr>
        <p:txBody>
          <a:bodyPr/>
          <a:lstStyle/>
          <a:p>
            <a:fld id="{0F33A39F-AC29-47C2-B697-7220B10D706E}" type="slidenum">
              <a:rPr lang="en-US"/>
              <a:pPr/>
              <a:t>16</a:t>
            </a:fld>
            <a:endParaRPr lang="en-US"/>
          </a:p>
        </p:txBody>
      </p:sp>
      <p:sp>
        <p:nvSpPr>
          <p:cNvPr id="19461"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SICKLE CELL ANEMIA</a:t>
            </a:r>
          </a:p>
        </p:txBody>
      </p:sp>
      <p:sp>
        <p:nvSpPr>
          <p:cNvPr id="20483" name="Rectangle 3"/>
          <p:cNvSpPr>
            <a:spLocks noGrp="1" noChangeArrowheads="1"/>
          </p:cNvSpPr>
          <p:nvPr>
            <p:ph type="body" idx="1"/>
          </p:nvPr>
        </p:nvSpPr>
        <p:spPr>
          <a:xfrm>
            <a:off x="228600" y="1447800"/>
            <a:ext cx="7386638" cy="4497388"/>
          </a:xfrm>
        </p:spPr>
        <p:txBody>
          <a:bodyPr/>
          <a:lstStyle/>
          <a:p>
            <a:pPr eaLnBrk="1" hangingPunct="1">
              <a:buFontTx/>
              <a:buNone/>
            </a:pPr>
            <a:r>
              <a:rPr lang="en-US" smtClean="0"/>
              <a:t>   O/m- </a:t>
            </a:r>
          </a:p>
          <a:p>
            <a:pPr eaLnBrk="1" hangingPunct="1"/>
            <a:r>
              <a:rPr lang="en-US" smtClean="0"/>
              <a:t>mild to severe osteoporosis, </a:t>
            </a:r>
          </a:p>
          <a:p>
            <a:pPr eaLnBrk="1" hangingPunct="1"/>
            <a:r>
              <a:rPr lang="en-US" smtClean="0"/>
              <a:t>loss of trabeculae, &amp; large irregular trabeculae.(incrsed radiolucency,coarse trabeculation).</a:t>
            </a:r>
          </a:p>
          <a:p>
            <a:pPr eaLnBrk="1" hangingPunct="1"/>
            <a:r>
              <a:rPr lang="en-US" smtClean="0"/>
              <a:t>Buccle cusp show nuclear enlargement, </a:t>
            </a:r>
          </a:p>
          <a:p>
            <a:pPr eaLnBrk="1" hangingPunct="1"/>
            <a:r>
              <a:rPr lang="en-US" smtClean="0"/>
              <a:t>Binucleation, atypical, chromatin distribution,(pernicious anemia,sprue)</a:t>
            </a:r>
          </a:p>
        </p:txBody>
      </p:sp>
      <p:sp>
        <p:nvSpPr>
          <p:cNvPr id="20484" name="Slide Number Placeholder 5"/>
          <p:cNvSpPr>
            <a:spLocks noGrp="1"/>
          </p:cNvSpPr>
          <p:nvPr>
            <p:ph type="sldNum" sz="quarter" idx="12"/>
          </p:nvPr>
        </p:nvSpPr>
        <p:spPr>
          <a:noFill/>
        </p:spPr>
        <p:txBody>
          <a:bodyPr/>
          <a:lstStyle/>
          <a:p>
            <a:fld id="{741710A4-A5CE-405C-A871-204DB47252BD}" type="slidenum">
              <a:rPr lang="en-US"/>
              <a:pPr/>
              <a:t>17</a:t>
            </a:fld>
            <a:endParaRPr lang="en-US"/>
          </a:p>
        </p:txBody>
      </p:sp>
      <p:sp>
        <p:nvSpPr>
          <p:cNvPr id="20485"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600" smtClean="0"/>
              <a:t>ERYTHROBLASTROSIS FETELIS </a:t>
            </a:r>
          </a:p>
        </p:txBody>
      </p:sp>
      <p:sp>
        <p:nvSpPr>
          <p:cNvPr id="23555" name="Rectangle 3"/>
          <p:cNvSpPr>
            <a:spLocks noGrp="1" noChangeArrowheads="1"/>
          </p:cNvSpPr>
          <p:nvPr>
            <p:ph type="body" idx="1"/>
          </p:nvPr>
        </p:nvSpPr>
        <p:spPr/>
        <p:txBody>
          <a:bodyPr/>
          <a:lstStyle/>
          <a:p>
            <a:pPr eaLnBrk="1" hangingPunct="1">
              <a:lnSpc>
                <a:spcPct val="90000"/>
              </a:lnSpc>
            </a:pPr>
            <a:r>
              <a:rPr lang="en-US" sz="2800" smtClean="0"/>
              <a:t>– Rh incompatibility, CDE, cde</a:t>
            </a:r>
          </a:p>
          <a:p>
            <a:pPr eaLnBrk="1" hangingPunct="1">
              <a:lnSpc>
                <a:spcPct val="90000"/>
              </a:lnSpc>
            </a:pPr>
            <a:r>
              <a:rPr lang="en-US" sz="2800" smtClean="0"/>
              <a:t>C/f- stillborn, jaundice, anemia, with pallor, compensatory erythropoisis, oedema due to fetal hydrops.</a:t>
            </a:r>
          </a:p>
          <a:p>
            <a:pPr eaLnBrk="1" hangingPunct="1">
              <a:lnSpc>
                <a:spcPct val="90000"/>
              </a:lnSpc>
            </a:pPr>
            <a:r>
              <a:rPr lang="en-US" sz="2800" smtClean="0"/>
              <a:t>O/m- green brown blue hue teeth due to deposition of bilirubin, enamel hypoplasia (Ri hump)</a:t>
            </a:r>
          </a:p>
          <a:p>
            <a:pPr eaLnBrk="1" hangingPunct="1">
              <a:lnSpc>
                <a:spcPct val="90000"/>
              </a:lnSpc>
            </a:pPr>
            <a:r>
              <a:rPr lang="en-US" sz="2800" smtClean="0"/>
              <a:t>L/f- RBC count decresed, normoblast or nucleated cells in circulation </a:t>
            </a:r>
          </a:p>
          <a:p>
            <a:pPr eaLnBrk="1" hangingPunct="1">
              <a:lnSpc>
                <a:spcPct val="90000"/>
              </a:lnSpc>
            </a:pPr>
            <a:r>
              <a:rPr lang="en-US" sz="2800" smtClean="0"/>
              <a:t>T/t- only decidous teeth affected.</a:t>
            </a:r>
          </a:p>
        </p:txBody>
      </p:sp>
      <p:sp>
        <p:nvSpPr>
          <p:cNvPr id="23556" name="Rectangle 4"/>
          <p:cNvSpPr>
            <a:spLocks noChangeArrowheads="1"/>
          </p:cNvSpPr>
          <p:nvPr/>
        </p:nvSpPr>
        <p:spPr bwMode="auto">
          <a:xfrm>
            <a:off x="7315200" y="6491288"/>
            <a:ext cx="184150" cy="366712"/>
          </a:xfrm>
          <a:prstGeom prst="rect">
            <a:avLst/>
          </a:prstGeom>
          <a:noFill/>
          <a:ln w="9525">
            <a:noFill/>
            <a:miter lim="800000"/>
            <a:headEnd/>
            <a:tailEnd/>
          </a:ln>
        </p:spPr>
        <p:txBody>
          <a:bodyPr wrap="none" anchor="ctr">
            <a:spAutoFit/>
          </a:bodyPr>
          <a:lstStyle/>
          <a:p>
            <a:pPr eaLnBrk="1" hangingPunct="1"/>
            <a:endParaRPr lang="en-US"/>
          </a:p>
        </p:txBody>
      </p:sp>
      <p:sp>
        <p:nvSpPr>
          <p:cNvPr id="23557" name="Slide Number Placeholder 6"/>
          <p:cNvSpPr>
            <a:spLocks noGrp="1"/>
          </p:cNvSpPr>
          <p:nvPr>
            <p:ph type="sldNum" sz="quarter" idx="12"/>
          </p:nvPr>
        </p:nvSpPr>
        <p:spPr>
          <a:noFill/>
        </p:spPr>
        <p:txBody>
          <a:bodyPr/>
          <a:lstStyle/>
          <a:p>
            <a:fld id="{2EBB7170-2385-4E90-AC23-9B70043F2AEB}" type="slidenum">
              <a:rPr lang="en-US"/>
              <a:pPr/>
              <a:t>18</a:t>
            </a:fld>
            <a:endParaRPr lang="en-US"/>
          </a:p>
        </p:txBody>
      </p:sp>
      <p:sp>
        <p:nvSpPr>
          <p:cNvPr id="23558" name="Footer Placeholder 7"/>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19075" y="274638"/>
            <a:ext cx="7339013" cy="912812"/>
          </a:xfrm>
        </p:spPr>
        <p:txBody>
          <a:bodyPr/>
          <a:lstStyle/>
          <a:p>
            <a:pPr eaLnBrk="1" hangingPunct="1"/>
            <a:r>
              <a:rPr lang="en-US" smtClean="0"/>
              <a:t>IRON DEFICIENCY ANEMIA-</a:t>
            </a:r>
          </a:p>
        </p:txBody>
      </p:sp>
      <p:sp>
        <p:nvSpPr>
          <p:cNvPr id="24579" name="Rectangle 3"/>
          <p:cNvSpPr>
            <a:spLocks noGrp="1" noChangeArrowheads="1"/>
          </p:cNvSpPr>
          <p:nvPr>
            <p:ph type="body" idx="1"/>
          </p:nvPr>
        </p:nvSpPr>
        <p:spPr/>
        <p:txBody>
          <a:bodyPr/>
          <a:lstStyle/>
          <a:p>
            <a:pPr eaLnBrk="1" hangingPunct="1"/>
            <a:r>
              <a:rPr lang="en-US" smtClean="0"/>
              <a:t> Due to </a:t>
            </a:r>
          </a:p>
          <a:p>
            <a:pPr eaLnBrk="1" hangingPunct="1"/>
            <a:r>
              <a:rPr lang="en-US" smtClean="0"/>
              <a:t>1.chronic blood loss, </a:t>
            </a:r>
          </a:p>
          <a:p>
            <a:pPr eaLnBrk="1" hangingPunct="1"/>
            <a:r>
              <a:rPr lang="en-US" smtClean="0"/>
              <a:t>2. profuse menstruation </a:t>
            </a:r>
          </a:p>
          <a:p>
            <a:pPr eaLnBrk="1" hangingPunct="1"/>
            <a:r>
              <a:rPr lang="en-US" smtClean="0"/>
              <a:t>3.inadequate dietary intake </a:t>
            </a:r>
          </a:p>
          <a:p>
            <a:pPr eaLnBrk="1" hangingPunct="1"/>
            <a:r>
              <a:rPr lang="en-US" smtClean="0"/>
              <a:t>4.faulty absorption </a:t>
            </a:r>
          </a:p>
          <a:p>
            <a:pPr eaLnBrk="1" hangingPunct="1"/>
            <a:r>
              <a:rPr lang="en-US" smtClean="0"/>
              <a:t>5. increased requirement.</a:t>
            </a:r>
          </a:p>
        </p:txBody>
      </p:sp>
      <p:sp>
        <p:nvSpPr>
          <p:cNvPr id="24580" name="Slide Number Placeholder 5"/>
          <p:cNvSpPr>
            <a:spLocks noGrp="1"/>
          </p:cNvSpPr>
          <p:nvPr>
            <p:ph type="sldNum" sz="quarter" idx="12"/>
          </p:nvPr>
        </p:nvSpPr>
        <p:spPr>
          <a:noFill/>
        </p:spPr>
        <p:txBody>
          <a:bodyPr/>
          <a:lstStyle/>
          <a:p>
            <a:fld id="{409369FC-3C33-4B24-8E15-8548195A40F4}" type="slidenum">
              <a:rPr lang="en-US"/>
              <a:pPr/>
              <a:t>19</a:t>
            </a:fld>
            <a:endParaRPr lang="en-US"/>
          </a:p>
        </p:txBody>
      </p:sp>
      <p:sp>
        <p:nvSpPr>
          <p:cNvPr id="24581"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066800"/>
            <a:ext cx="7772400" cy="1470025"/>
          </a:xfrm>
        </p:spPr>
        <p:txBody>
          <a:bodyPr/>
          <a:lstStyle/>
          <a:p>
            <a:r>
              <a:rPr lang="en-US" dirty="0" smtClean="0"/>
              <a:t>    DISEASES OF BLOOD AND BLOOD FORMING ORGANS</a:t>
            </a:r>
            <a:endParaRPr lang="en-US" dirty="0"/>
          </a:p>
        </p:txBody>
      </p:sp>
      <p:sp>
        <p:nvSpPr>
          <p:cNvPr id="3" name="Subtitle 2"/>
          <p:cNvSpPr>
            <a:spLocks noGrp="1"/>
          </p:cNvSpPr>
          <p:nvPr>
            <p:ph type="subTitle" idx="1"/>
          </p:nvPr>
        </p:nvSpPr>
        <p:spPr>
          <a:xfrm>
            <a:off x="4343400" y="4953000"/>
            <a:ext cx="4648200" cy="1524000"/>
          </a:xfrm>
        </p:spPr>
        <p:txBody>
          <a:bodyPr>
            <a:normAutofit/>
          </a:bodyPr>
          <a:lstStyle/>
          <a:p>
            <a:r>
              <a:rPr lang="en-US" dirty="0" smtClean="0"/>
              <a:t>GUIDED BY:-</a:t>
            </a:r>
          </a:p>
          <a:p>
            <a:r>
              <a:rPr lang="en-US" dirty="0" smtClean="0"/>
              <a:t>DR SIDDHARTH PUNDIR</a:t>
            </a:r>
          </a:p>
          <a:p>
            <a:r>
              <a:rPr lang="en-US" dirty="0" smtClean="0"/>
              <a:t>DR SUDHANSHU DIXIT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600" smtClean="0"/>
              <a:t>PLUMMER VINSON SYNDROME</a:t>
            </a:r>
          </a:p>
        </p:txBody>
      </p:sp>
      <p:sp>
        <p:nvSpPr>
          <p:cNvPr id="25603" name="Rectangle 3"/>
          <p:cNvSpPr>
            <a:spLocks noGrp="1" noChangeArrowheads="1"/>
          </p:cNvSpPr>
          <p:nvPr>
            <p:ph type="body" idx="1"/>
          </p:nvPr>
        </p:nvSpPr>
        <p:spPr>
          <a:xfrm>
            <a:off x="228600" y="1371600"/>
            <a:ext cx="7386638" cy="4497388"/>
          </a:xfrm>
        </p:spPr>
        <p:txBody>
          <a:bodyPr/>
          <a:lstStyle/>
          <a:p>
            <a:pPr eaLnBrk="1" hangingPunct="1">
              <a:buFontTx/>
              <a:buNone/>
            </a:pPr>
            <a:r>
              <a:rPr lang="en-US" sz="2800" smtClean="0"/>
              <a:t>C/F:-</a:t>
            </a:r>
          </a:p>
          <a:p>
            <a:pPr eaLnBrk="1" hangingPunct="1"/>
            <a:r>
              <a:rPr lang="en-US" sz="2400" smtClean="0"/>
              <a:t>Plummer vinson,</a:t>
            </a:r>
          </a:p>
          <a:p>
            <a:pPr eaLnBrk="1" hangingPunct="1"/>
            <a:r>
              <a:rPr lang="en-US" sz="2400" smtClean="0"/>
              <a:t>Females 4th to 5th decade</a:t>
            </a:r>
          </a:p>
          <a:p>
            <a:pPr eaLnBrk="1" hangingPunct="1"/>
            <a:r>
              <a:rPr lang="en-US" sz="2400" smtClean="0"/>
              <a:t>Cracks,fissures at corner of mouth,</a:t>
            </a:r>
          </a:p>
          <a:p>
            <a:pPr eaLnBrk="1" hangingPunct="1"/>
            <a:r>
              <a:rPr lang="en-US" sz="2400" smtClean="0"/>
              <a:t>Lemon tinge pallor of skin ,</a:t>
            </a:r>
          </a:p>
          <a:p>
            <a:pPr eaLnBrk="1" hangingPunct="1"/>
            <a:r>
              <a:rPr lang="en-US" sz="2400" smtClean="0"/>
              <a:t>Red painful atropy of papillae of tongue </a:t>
            </a:r>
          </a:p>
          <a:p>
            <a:pPr eaLnBrk="1" hangingPunct="1"/>
            <a:r>
              <a:rPr lang="en-US" sz="2400" smtClean="0"/>
              <a:t>Dysphagia from oesophagial stricture or web.atropic (lack of keratinisation) so upper respiratory tract Ca increases               </a:t>
            </a:r>
          </a:p>
          <a:p>
            <a:pPr eaLnBrk="1" hangingPunct="1"/>
            <a:r>
              <a:rPr lang="en-US" sz="2400" smtClean="0"/>
              <a:t>Koilonykia,brittle nails</a:t>
            </a:r>
          </a:p>
        </p:txBody>
      </p:sp>
      <p:sp>
        <p:nvSpPr>
          <p:cNvPr id="25604" name="Slide Number Placeholder 5"/>
          <p:cNvSpPr>
            <a:spLocks noGrp="1"/>
          </p:cNvSpPr>
          <p:nvPr>
            <p:ph type="sldNum" sz="quarter" idx="12"/>
          </p:nvPr>
        </p:nvSpPr>
        <p:spPr>
          <a:noFill/>
        </p:spPr>
        <p:txBody>
          <a:bodyPr/>
          <a:lstStyle/>
          <a:p>
            <a:fld id="{D334D115-81CB-475F-BC2D-3A408F7DFC82}" type="slidenum">
              <a:rPr lang="en-US"/>
              <a:pPr/>
              <a:t>20</a:t>
            </a:fld>
            <a:endParaRPr lang="en-US"/>
          </a:p>
        </p:txBody>
      </p:sp>
      <p:sp>
        <p:nvSpPr>
          <p:cNvPr id="25605"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600" smtClean="0"/>
              <a:t>PLUMMER VINSON SYNDROME</a:t>
            </a:r>
          </a:p>
        </p:txBody>
      </p:sp>
      <p:sp>
        <p:nvSpPr>
          <p:cNvPr id="26627" name="Rectangle 3"/>
          <p:cNvSpPr>
            <a:spLocks noGrp="1" noChangeArrowheads="1"/>
          </p:cNvSpPr>
          <p:nvPr>
            <p:ph type="body" idx="1"/>
          </p:nvPr>
        </p:nvSpPr>
        <p:spPr/>
        <p:txBody>
          <a:bodyPr/>
          <a:lstStyle/>
          <a:p>
            <a:pPr eaLnBrk="1" hangingPunct="1">
              <a:lnSpc>
                <a:spcPct val="90000"/>
              </a:lnSpc>
              <a:buFontTx/>
              <a:buNone/>
            </a:pPr>
            <a:r>
              <a:rPr lang="en-US" sz="2400" smtClean="0"/>
              <a:t>L/F:-</a:t>
            </a:r>
          </a:p>
          <a:p>
            <a:pPr eaLnBrk="1" hangingPunct="1">
              <a:lnSpc>
                <a:spcPct val="90000"/>
              </a:lnSpc>
              <a:buFont typeface="Wingdings" pitchFamily="2" charset="2"/>
              <a:buNone/>
            </a:pPr>
            <a:r>
              <a:rPr lang="en-US" sz="2400" smtClean="0"/>
              <a:t>hypochromic microcytic anaemia, confirmation by lack of reticulocyte response to vitamin B12 ,</a:t>
            </a:r>
          </a:p>
          <a:p>
            <a:pPr eaLnBrk="1" hangingPunct="1">
              <a:lnSpc>
                <a:spcPct val="90000"/>
              </a:lnSpc>
              <a:buFont typeface="Wingdings" pitchFamily="2" charset="2"/>
              <a:buNone/>
            </a:pPr>
            <a:r>
              <a:rPr lang="en-US" sz="2400" smtClean="0"/>
              <a:t>serum fe level decreases, </a:t>
            </a:r>
          </a:p>
          <a:p>
            <a:pPr eaLnBrk="1" hangingPunct="1">
              <a:lnSpc>
                <a:spcPct val="90000"/>
              </a:lnSpc>
              <a:buFont typeface="Wingdings" pitchFamily="2" charset="2"/>
              <a:buNone/>
            </a:pPr>
            <a:r>
              <a:rPr lang="en-US" sz="2400" smtClean="0"/>
              <a:t>free HCl in stomach absent( which prevents dietary ferric to absorbable ferrous conversion)</a:t>
            </a:r>
          </a:p>
        </p:txBody>
      </p:sp>
      <p:sp>
        <p:nvSpPr>
          <p:cNvPr id="26628" name="Slide Number Placeholder 5"/>
          <p:cNvSpPr>
            <a:spLocks noGrp="1"/>
          </p:cNvSpPr>
          <p:nvPr>
            <p:ph type="sldNum" sz="quarter" idx="12"/>
          </p:nvPr>
        </p:nvSpPr>
        <p:spPr>
          <a:noFill/>
        </p:spPr>
        <p:txBody>
          <a:bodyPr/>
          <a:lstStyle/>
          <a:p>
            <a:fld id="{FB4AD988-A975-40CC-B020-B05DF5827D49}" type="slidenum">
              <a:rPr lang="en-US"/>
              <a:pPr/>
              <a:t>21</a:t>
            </a:fld>
            <a:endParaRPr lang="en-US"/>
          </a:p>
        </p:txBody>
      </p:sp>
      <p:sp>
        <p:nvSpPr>
          <p:cNvPr id="26629"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POLYCYTHEMIA</a:t>
            </a:r>
          </a:p>
        </p:txBody>
      </p:sp>
      <p:sp>
        <p:nvSpPr>
          <p:cNvPr id="28675" name="Rectangle 3"/>
          <p:cNvSpPr>
            <a:spLocks noGrp="1" noChangeArrowheads="1"/>
          </p:cNvSpPr>
          <p:nvPr>
            <p:ph type="body" idx="1"/>
          </p:nvPr>
        </p:nvSpPr>
        <p:spPr/>
        <p:txBody>
          <a:bodyPr/>
          <a:lstStyle/>
          <a:p>
            <a:pPr eaLnBrk="1" hangingPunct="1"/>
            <a:r>
              <a:rPr lang="en-US" smtClean="0"/>
              <a:t>:-</a:t>
            </a:r>
          </a:p>
          <a:p>
            <a:pPr eaLnBrk="1" hangingPunct="1"/>
            <a:r>
              <a:rPr lang="en-US" smtClean="0"/>
              <a:t>a)relative, </a:t>
            </a:r>
          </a:p>
          <a:p>
            <a:pPr eaLnBrk="1" hangingPunct="1"/>
            <a:r>
              <a:rPr lang="en-US" smtClean="0"/>
              <a:t>b)primary ,</a:t>
            </a:r>
          </a:p>
          <a:p>
            <a:pPr eaLnBrk="1" hangingPunct="1"/>
            <a:r>
              <a:rPr lang="en-US" smtClean="0"/>
              <a:t>c)secondary</a:t>
            </a:r>
          </a:p>
          <a:p>
            <a:pPr eaLnBrk="1" hangingPunct="1">
              <a:buFontTx/>
              <a:buNone/>
            </a:pPr>
            <a:r>
              <a:rPr lang="en-US" smtClean="0"/>
              <a:t>   Bone maroow anoxia , erythrocyte stimulating factor.</a:t>
            </a:r>
          </a:p>
        </p:txBody>
      </p:sp>
      <p:sp>
        <p:nvSpPr>
          <p:cNvPr id="28676" name="Slide Number Placeholder 5"/>
          <p:cNvSpPr>
            <a:spLocks noGrp="1"/>
          </p:cNvSpPr>
          <p:nvPr>
            <p:ph type="sldNum" sz="quarter" idx="12"/>
          </p:nvPr>
        </p:nvSpPr>
        <p:spPr>
          <a:noFill/>
        </p:spPr>
        <p:txBody>
          <a:bodyPr/>
          <a:lstStyle/>
          <a:p>
            <a:fld id="{7BF4DE29-64A7-402E-A66A-2DFE1B847AC4}" type="slidenum">
              <a:rPr lang="en-US"/>
              <a:pPr/>
              <a:t>22</a:t>
            </a:fld>
            <a:endParaRPr lang="en-US"/>
          </a:p>
        </p:txBody>
      </p:sp>
      <p:sp>
        <p:nvSpPr>
          <p:cNvPr id="28677"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AGRANULOCYTOSIS</a:t>
            </a:r>
          </a:p>
        </p:txBody>
      </p:sp>
      <p:sp>
        <p:nvSpPr>
          <p:cNvPr id="29699" name="Rectangle 3"/>
          <p:cNvSpPr>
            <a:spLocks noGrp="1" noChangeArrowheads="1"/>
          </p:cNvSpPr>
          <p:nvPr>
            <p:ph type="body" idx="1"/>
          </p:nvPr>
        </p:nvSpPr>
        <p:spPr/>
        <p:txBody>
          <a:bodyPr>
            <a:normAutofit lnSpcReduction="10000"/>
          </a:bodyPr>
          <a:lstStyle/>
          <a:p>
            <a:pPr eaLnBrk="1" hangingPunct="1"/>
            <a:r>
              <a:rPr lang="en-US" sz="2800" smtClean="0"/>
              <a:t>:-primary unknown, secondary known , infection drugs and diseases</a:t>
            </a:r>
          </a:p>
          <a:p>
            <a:pPr eaLnBrk="1" hangingPunct="1"/>
            <a:r>
              <a:rPr lang="en-US" sz="2800" smtClean="0"/>
              <a:t>C/F:-adult females, heath professionals, high fever chills , sore throat, malaise , weakness, prostration, infection (oral cavity)</a:t>
            </a:r>
          </a:p>
          <a:p>
            <a:pPr eaLnBrk="1" hangingPunct="1"/>
            <a:r>
              <a:rPr lang="en-US" sz="2800" smtClean="0"/>
              <a:t>O/M:-necrotising ulceration on gingival palate covered by bkack or grey pseudomembrane no inflammatory cell infilteration , all surgical procedures contraindicated.</a:t>
            </a:r>
          </a:p>
        </p:txBody>
      </p:sp>
      <p:sp>
        <p:nvSpPr>
          <p:cNvPr id="29700" name="Slide Number Placeholder 5"/>
          <p:cNvSpPr>
            <a:spLocks noGrp="1"/>
          </p:cNvSpPr>
          <p:nvPr>
            <p:ph type="sldNum" sz="quarter" idx="12"/>
          </p:nvPr>
        </p:nvSpPr>
        <p:spPr>
          <a:noFill/>
        </p:spPr>
        <p:txBody>
          <a:bodyPr/>
          <a:lstStyle/>
          <a:p>
            <a:fld id="{03AD573C-0445-464F-91ED-E3EA8977B803}" type="slidenum">
              <a:rPr lang="en-US"/>
              <a:pPr/>
              <a:t>23</a:t>
            </a:fld>
            <a:endParaRPr lang="en-US"/>
          </a:p>
        </p:txBody>
      </p:sp>
      <p:sp>
        <p:nvSpPr>
          <p:cNvPr id="29701"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CYCLIC NEUTROPENIA</a:t>
            </a:r>
          </a:p>
        </p:txBody>
      </p:sp>
      <p:sp>
        <p:nvSpPr>
          <p:cNvPr id="31747" name="Rectangle 3"/>
          <p:cNvSpPr>
            <a:spLocks noGrp="1" noChangeArrowheads="1"/>
          </p:cNvSpPr>
          <p:nvPr>
            <p:ph type="body" idx="1"/>
          </p:nvPr>
        </p:nvSpPr>
        <p:spPr/>
        <p:txBody>
          <a:bodyPr/>
          <a:lstStyle/>
          <a:p>
            <a:pPr eaLnBrk="1" hangingPunct="1">
              <a:lnSpc>
                <a:spcPct val="90000"/>
              </a:lnSpc>
            </a:pPr>
            <a:r>
              <a:rPr lang="en-US" sz="2800" smtClean="0"/>
              <a:t>:-cyclic diminition in circulatory PMN ,allergic, hormonal factors, herditory.</a:t>
            </a:r>
          </a:p>
          <a:p>
            <a:pPr eaLnBrk="1" hangingPunct="1">
              <a:lnSpc>
                <a:spcPct val="90000"/>
              </a:lnSpc>
            </a:pPr>
            <a:r>
              <a:rPr lang="en-US" sz="2800" smtClean="0"/>
              <a:t>C/F:-infants,children, fever ,malaise, sore throat, stomatitis, regional lymphadinopathy, headache, cutanious infection, conjunctivitis.</a:t>
            </a:r>
          </a:p>
          <a:p>
            <a:pPr eaLnBrk="1" hangingPunct="1">
              <a:lnSpc>
                <a:spcPct val="90000"/>
              </a:lnSpc>
            </a:pPr>
            <a:r>
              <a:rPr lang="en-US" sz="2800" smtClean="0"/>
              <a:t>O/m:-severe gingivitis and stomatitis with ulceration with repeated infection leads to loss of supporting bone. Isolated ulcertion heal with scarring .</a:t>
            </a:r>
          </a:p>
          <a:p>
            <a:pPr eaLnBrk="1" hangingPunct="1">
              <a:lnSpc>
                <a:spcPct val="90000"/>
              </a:lnSpc>
            </a:pPr>
            <a:r>
              <a:rPr lang="en-US" sz="2800" smtClean="0"/>
              <a:t>	</a:t>
            </a:r>
          </a:p>
        </p:txBody>
      </p:sp>
      <p:sp>
        <p:nvSpPr>
          <p:cNvPr id="31748" name="Slide Number Placeholder 5"/>
          <p:cNvSpPr>
            <a:spLocks noGrp="1"/>
          </p:cNvSpPr>
          <p:nvPr>
            <p:ph type="sldNum" sz="quarter" idx="12"/>
          </p:nvPr>
        </p:nvSpPr>
        <p:spPr>
          <a:noFill/>
        </p:spPr>
        <p:txBody>
          <a:bodyPr/>
          <a:lstStyle/>
          <a:p>
            <a:fld id="{631AA43C-6564-4D6A-B1D4-3794D3214AD4}" type="slidenum">
              <a:rPr lang="en-US"/>
              <a:pPr/>
              <a:t>24</a:t>
            </a:fld>
            <a:endParaRPr lang="en-US"/>
          </a:p>
        </p:txBody>
      </p:sp>
      <p:sp>
        <p:nvSpPr>
          <p:cNvPr id="31749"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600" smtClean="0"/>
              <a:t>INFECTIOUS MONONUCLEOSIS KISSING DISEASE</a:t>
            </a:r>
          </a:p>
        </p:txBody>
      </p:sp>
      <p:sp>
        <p:nvSpPr>
          <p:cNvPr id="34819" name="Rectangle 3"/>
          <p:cNvSpPr>
            <a:spLocks noGrp="1" noChangeArrowheads="1"/>
          </p:cNvSpPr>
          <p:nvPr>
            <p:ph type="body" idx="1"/>
          </p:nvPr>
        </p:nvSpPr>
        <p:spPr/>
        <p:txBody>
          <a:bodyPr/>
          <a:lstStyle/>
          <a:p>
            <a:pPr eaLnBrk="1" hangingPunct="1">
              <a:lnSpc>
                <a:spcPct val="90000"/>
              </a:lnSpc>
            </a:pPr>
            <a:r>
              <a:rPr lang="en-US" smtClean="0"/>
              <a:t>):-ebstein barr virus , children, young adult, deep kissing , suspension of lymph nodes even after a month excretion of virus.</a:t>
            </a:r>
          </a:p>
          <a:p>
            <a:pPr eaLnBrk="1" hangingPunct="1">
              <a:lnSpc>
                <a:spcPct val="90000"/>
              </a:lnSpc>
            </a:pPr>
            <a:r>
              <a:rPr lang="en-US" smtClean="0"/>
              <a:t>C/f:-epidemic ,fever, sore throat, chills, cough, nausea, vomiting,lymphadinopathy,heptoslenomegaly, cervical lymph nodes , axilla, groin, pharyngitis, tonsillitis,skin rash is reported ,asymptomatic, 15-20 years age grp.</a:t>
            </a:r>
          </a:p>
        </p:txBody>
      </p:sp>
      <p:sp>
        <p:nvSpPr>
          <p:cNvPr id="34820" name="Slide Number Placeholder 5"/>
          <p:cNvSpPr>
            <a:spLocks noGrp="1"/>
          </p:cNvSpPr>
          <p:nvPr>
            <p:ph type="sldNum" sz="quarter" idx="12"/>
          </p:nvPr>
        </p:nvSpPr>
        <p:spPr>
          <a:noFill/>
        </p:spPr>
        <p:txBody>
          <a:bodyPr/>
          <a:lstStyle/>
          <a:p>
            <a:fld id="{159D06F5-5BEF-4660-98DA-BBEA893FF5C6}" type="slidenum">
              <a:rPr lang="en-US"/>
              <a:pPr/>
              <a:t>25</a:t>
            </a:fld>
            <a:endParaRPr lang="en-US"/>
          </a:p>
        </p:txBody>
      </p:sp>
      <p:sp>
        <p:nvSpPr>
          <p:cNvPr id="34821"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LEUKEMIA</a:t>
            </a:r>
          </a:p>
        </p:txBody>
      </p:sp>
      <p:sp>
        <p:nvSpPr>
          <p:cNvPr id="37891" name="Rectangle 3"/>
          <p:cNvSpPr>
            <a:spLocks noGrp="1" noChangeArrowheads="1"/>
          </p:cNvSpPr>
          <p:nvPr>
            <p:ph type="body" idx="1"/>
          </p:nvPr>
        </p:nvSpPr>
        <p:spPr/>
        <p:txBody>
          <a:bodyPr/>
          <a:lstStyle/>
          <a:p>
            <a:pPr eaLnBrk="1" hangingPunct="1"/>
            <a:r>
              <a:rPr lang="en-US" sz="2800" smtClean="0"/>
              <a:t>:-progressive over production of WBC and immature circulating WBC </a:t>
            </a:r>
          </a:p>
          <a:p>
            <a:pPr eaLnBrk="1" hangingPunct="1"/>
            <a:r>
              <a:rPr lang="en-US" sz="2800" smtClean="0"/>
              <a:t>Myloid ,monocytic , lymphocytic, acute , subacute, chronic.</a:t>
            </a:r>
          </a:p>
          <a:p>
            <a:pPr eaLnBrk="1" hangingPunct="1"/>
            <a:r>
              <a:rPr lang="en-US" sz="2800" smtClean="0"/>
              <a:t>Etiology:- viral:-EB virus,radiation,chromosomal abnormality (chronic myeloid –philedelphia chromosome translocation from 22 to 9 no.), down syndrme c’mon in mongoloid, increase incidence in leaukemia.</a:t>
            </a:r>
          </a:p>
        </p:txBody>
      </p:sp>
      <p:sp>
        <p:nvSpPr>
          <p:cNvPr id="37892" name="Slide Number Placeholder 5"/>
          <p:cNvSpPr>
            <a:spLocks noGrp="1"/>
          </p:cNvSpPr>
          <p:nvPr>
            <p:ph type="sldNum" sz="quarter" idx="12"/>
          </p:nvPr>
        </p:nvSpPr>
        <p:spPr>
          <a:noFill/>
        </p:spPr>
        <p:txBody>
          <a:bodyPr/>
          <a:lstStyle/>
          <a:p>
            <a:fld id="{14EF454C-A680-482E-B54E-2BE69D968CDA}" type="slidenum">
              <a:rPr lang="en-US"/>
              <a:pPr/>
              <a:t>26</a:t>
            </a:fld>
            <a:endParaRPr lang="en-US"/>
          </a:p>
        </p:txBody>
      </p:sp>
      <p:sp>
        <p:nvSpPr>
          <p:cNvPr id="37893"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P syndrome</a:t>
            </a:r>
          </a:p>
        </p:txBody>
      </p:sp>
      <p:sp>
        <p:nvSpPr>
          <p:cNvPr id="40963" name="Rectangle 3"/>
          <p:cNvSpPr>
            <a:spLocks noGrp="1" noChangeArrowheads="1"/>
          </p:cNvSpPr>
          <p:nvPr>
            <p:ph type="body" idx="1"/>
          </p:nvPr>
        </p:nvSpPr>
        <p:spPr/>
        <p:txBody>
          <a:bodyPr>
            <a:normAutofit lnSpcReduction="10000"/>
          </a:bodyPr>
          <a:lstStyle/>
          <a:p>
            <a:pPr eaLnBrk="1" hangingPunct="1"/>
            <a:r>
              <a:rPr lang="en-US" sz="2800" smtClean="0"/>
              <a:t>:- is one manifestatipon of iron deficiency anemia and was first described by Plummer in 1914 and Vincon in 1922 under term hysterical dysphagia until 1936 full clinical significance was not known.</a:t>
            </a:r>
          </a:p>
          <a:p>
            <a:pPr eaLnBrk="1" hangingPunct="1"/>
            <a:r>
              <a:rPr lang="en-US" sz="2800" smtClean="0"/>
              <a:t>C/F:- it occurs in 4th and 5th  decade in females, lemon tinted skin, loss of normal keritinisation of mm of oral cavity and esophagus, splenomegaly is reported in 20 – 30 % cases.</a:t>
            </a:r>
          </a:p>
        </p:txBody>
      </p:sp>
      <p:sp>
        <p:nvSpPr>
          <p:cNvPr id="40964" name="Slide Number Placeholder 5"/>
          <p:cNvSpPr>
            <a:spLocks noGrp="1"/>
          </p:cNvSpPr>
          <p:nvPr>
            <p:ph type="sldNum" sz="quarter" idx="12"/>
          </p:nvPr>
        </p:nvSpPr>
        <p:spPr>
          <a:noFill/>
        </p:spPr>
        <p:txBody>
          <a:bodyPr/>
          <a:lstStyle/>
          <a:p>
            <a:fld id="{B2F06ABA-4E25-441D-BAEC-B8A6C8CD9D97}" type="slidenum">
              <a:rPr lang="en-US"/>
              <a:pPr/>
              <a:t>27</a:t>
            </a:fld>
            <a:endParaRPr lang="en-US"/>
          </a:p>
        </p:txBody>
      </p:sp>
      <p:sp>
        <p:nvSpPr>
          <p:cNvPr id="40965"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VERRUCOUS CARCINOMA</a:t>
            </a:r>
          </a:p>
        </p:txBody>
      </p:sp>
      <p:sp>
        <p:nvSpPr>
          <p:cNvPr id="45059" name="Rectangle 3"/>
          <p:cNvSpPr>
            <a:spLocks noGrp="1" noChangeArrowheads="1"/>
          </p:cNvSpPr>
          <p:nvPr>
            <p:ph type="body" idx="1"/>
          </p:nvPr>
        </p:nvSpPr>
        <p:spPr/>
        <p:txBody>
          <a:bodyPr>
            <a:normAutofit lnSpcReduction="10000"/>
          </a:bodyPr>
          <a:lstStyle/>
          <a:p>
            <a:pPr eaLnBrk="1" hangingPunct="1">
              <a:lnSpc>
                <a:spcPct val="90000"/>
              </a:lnSpc>
            </a:pPr>
            <a:r>
              <a:rPr lang="en-US" sz="2800" smtClean="0"/>
              <a:t>:- it is a type of epidermoid carcinoma may involve in mm surface but common in oral cavity , esophagous caused due to prolonged use of tobacco. It is having male predominance in 6th – 7th decade. Common in buccal mucosa. It is having exophytic growth,pebbly irregular surface, slow growing  less metastatic potential,non invasive and have rugae clefts, but it may involve periosteum followed by involvement of mandibular L.N. are enlarged but due to inflammation.</a:t>
            </a:r>
          </a:p>
        </p:txBody>
      </p:sp>
      <p:sp>
        <p:nvSpPr>
          <p:cNvPr id="45060" name="Slide Number Placeholder 5"/>
          <p:cNvSpPr>
            <a:spLocks noGrp="1"/>
          </p:cNvSpPr>
          <p:nvPr>
            <p:ph type="sldNum" sz="quarter" idx="12"/>
          </p:nvPr>
        </p:nvSpPr>
        <p:spPr>
          <a:noFill/>
        </p:spPr>
        <p:txBody>
          <a:bodyPr/>
          <a:lstStyle/>
          <a:p>
            <a:fld id="{84D98958-3970-4179-929C-2A06E2B9D0E7}" type="slidenum">
              <a:rPr lang="en-US"/>
              <a:pPr/>
              <a:t>28</a:t>
            </a:fld>
            <a:endParaRPr lang="en-US"/>
          </a:p>
        </p:txBody>
      </p:sp>
      <p:sp>
        <p:nvSpPr>
          <p:cNvPr id="45061"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SIDEROPENIC DYSPHAGIA</a:t>
            </a:r>
          </a:p>
        </p:txBody>
      </p:sp>
      <p:sp>
        <p:nvSpPr>
          <p:cNvPr id="46083" name="Rectangle 3"/>
          <p:cNvSpPr>
            <a:spLocks noGrp="1" noChangeArrowheads="1"/>
          </p:cNvSpPr>
          <p:nvPr>
            <p:ph type="body" sz="half" idx="1"/>
          </p:nvPr>
        </p:nvSpPr>
        <p:spPr>
          <a:xfrm>
            <a:off x="263525" y="1598613"/>
            <a:ext cx="7386638" cy="4497387"/>
          </a:xfrm>
        </p:spPr>
        <p:txBody>
          <a:bodyPr/>
          <a:lstStyle/>
          <a:p>
            <a:pPr eaLnBrk="1" hangingPunct="1">
              <a:lnSpc>
                <a:spcPct val="80000"/>
              </a:lnSpc>
            </a:pPr>
            <a:r>
              <a:rPr lang="en-US" sz="1800" smtClean="0"/>
              <a:t>:-</a:t>
            </a:r>
          </a:p>
          <a:p>
            <a:pPr eaLnBrk="1" hangingPunct="1">
              <a:lnSpc>
                <a:spcPct val="80000"/>
              </a:lnSpc>
            </a:pPr>
            <a:r>
              <a:rPr lang="en-US" sz="3600" smtClean="0"/>
              <a:t>C/F:-</a:t>
            </a:r>
          </a:p>
          <a:p>
            <a:pPr eaLnBrk="1" hangingPunct="1">
              <a:lnSpc>
                <a:spcPct val="80000"/>
              </a:lnSpc>
            </a:pPr>
            <a:r>
              <a:rPr lang="en-US" sz="3600" smtClean="0"/>
              <a:t>Sideropenic anemia shares – atropic glossitis,angular cheilitis generalised atropic oral mucosa, oral ulceration and secondary candidiasis  also – dysphagia and predisposition to oropharyngeal  carcinoma common in women of northern European descent</a:t>
            </a:r>
            <a:r>
              <a:rPr lang="en-US" sz="1800" smtClean="0"/>
              <a:t>. </a:t>
            </a:r>
          </a:p>
        </p:txBody>
      </p:sp>
      <p:sp>
        <p:nvSpPr>
          <p:cNvPr id="46084" name="Slide Number Placeholder 5"/>
          <p:cNvSpPr>
            <a:spLocks noGrp="1"/>
          </p:cNvSpPr>
          <p:nvPr>
            <p:ph type="sldNum" sz="quarter" idx="12"/>
          </p:nvPr>
        </p:nvSpPr>
        <p:spPr>
          <a:noFill/>
        </p:spPr>
        <p:txBody>
          <a:bodyPr/>
          <a:lstStyle/>
          <a:p>
            <a:fld id="{F20DE630-536F-41E7-95AE-E9E90AD75319}" type="slidenum">
              <a:rPr lang="en-US"/>
              <a:pPr/>
              <a:t>29</a:t>
            </a:fld>
            <a:endParaRPr lang="en-US"/>
          </a:p>
        </p:txBody>
      </p:sp>
      <p:sp>
        <p:nvSpPr>
          <p:cNvPr id="46085"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43000" y="304800"/>
            <a:ext cx="6945086" cy="1103091"/>
          </a:xfrm>
        </p:spPr>
        <p:txBody>
          <a:bodyPr>
            <a:normAutofit fontScale="90000"/>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972318145"/>
              </p:ext>
            </p:extLst>
          </p:nvPr>
        </p:nvGraphicFramePr>
        <p:xfrm>
          <a:off x="533400" y="1676400"/>
          <a:ext cx="7674428" cy="4782659"/>
        </p:xfrm>
        <a:graphic>
          <a:graphicData uri="http://schemas.openxmlformats.org/drawingml/2006/table">
            <a:tbl>
              <a:tblPr firstRow="1" bandRow="1">
                <a:tableStyleId>{5C22544A-7EE6-4342-B048-85BDC9FD1C3A}</a:tableStyleId>
              </a:tblPr>
              <a:tblGrid>
                <a:gridCol w="2025499">
                  <a:extLst>
                    <a:ext uri="{9D8B030D-6E8A-4147-A177-3AD203B41FA5}">
                      <a16:colId xmlns="" xmlns:a16="http://schemas.microsoft.com/office/drawing/2014/main" val="946123654"/>
                    </a:ext>
                  </a:extLst>
                </a:gridCol>
                <a:gridCol w="3344427">
                  <a:extLst>
                    <a:ext uri="{9D8B030D-6E8A-4147-A177-3AD203B41FA5}">
                      <a16:colId xmlns="" xmlns:a16="http://schemas.microsoft.com/office/drawing/2014/main" val="2411658997"/>
                    </a:ext>
                  </a:extLst>
                </a:gridCol>
                <a:gridCol w="2304502">
                  <a:extLst>
                    <a:ext uri="{9D8B030D-6E8A-4147-A177-3AD203B41FA5}">
                      <a16:colId xmlns="" xmlns:a16="http://schemas.microsoft.com/office/drawing/2014/main" val="3411213719"/>
                    </a:ext>
                  </a:extLst>
                </a:gridCol>
              </a:tblGrid>
              <a:tr h="454499">
                <a:tc>
                  <a:txBody>
                    <a:bodyPr/>
                    <a:lstStyle/>
                    <a:p>
                      <a:r>
                        <a:rPr lang="en-US" dirty="0"/>
                        <a:t>Core areas* </a:t>
                      </a:r>
                    </a:p>
                  </a:txBody>
                  <a:tcPr marL="68580" marR="68580"/>
                </a:tc>
                <a:tc>
                  <a:txBody>
                    <a:bodyPr/>
                    <a:lstStyle/>
                    <a:p>
                      <a:r>
                        <a:rPr lang="en-US" dirty="0"/>
                        <a:t>Domain</a:t>
                      </a:r>
                      <a:r>
                        <a:rPr lang="en-US" baseline="0" dirty="0"/>
                        <a:t> **</a:t>
                      </a:r>
                      <a:endParaRPr lang="en-US" dirty="0"/>
                    </a:p>
                  </a:txBody>
                  <a:tcPr marL="68580" marR="68580"/>
                </a:tc>
                <a:tc>
                  <a:txBody>
                    <a:bodyPr/>
                    <a:lstStyle/>
                    <a:p>
                      <a:r>
                        <a:rPr lang="en-US" dirty="0"/>
                        <a:t>Category #</a:t>
                      </a:r>
                    </a:p>
                  </a:txBody>
                  <a:tcPr marL="68580" marR="68580"/>
                </a:tc>
                <a:extLst>
                  <a:ext uri="{0D108BD9-81ED-4DB2-BD59-A6C34878D82A}">
                    <a16:rowId xmlns="" xmlns:a16="http://schemas.microsoft.com/office/drawing/2014/main" val="868424398"/>
                  </a:ext>
                </a:extLst>
              </a:tr>
              <a:tr h="454499">
                <a:tc>
                  <a:txBody>
                    <a:bodyPr/>
                    <a:lstStyle/>
                    <a:p>
                      <a:r>
                        <a:rPr lang="en-US" sz="1400" dirty="0" smtClean="0"/>
                        <a:t>CLASSIFICATION</a:t>
                      </a:r>
                    </a:p>
                    <a:p>
                      <a:r>
                        <a:rPr lang="en-US" sz="1400" dirty="0" smtClean="0"/>
                        <a:t>PERNICIOUS ANEMIA</a:t>
                      </a:r>
                    </a:p>
                    <a:p>
                      <a:r>
                        <a:rPr lang="en-US" sz="1400" dirty="0" smtClean="0"/>
                        <a:t>APLASTIC ANEMIA</a:t>
                      </a:r>
                    </a:p>
                    <a:p>
                      <a:r>
                        <a:rPr lang="en-US" sz="1400" dirty="0" smtClean="0"/>
                        <a:t>THALASSEMIA</a:t>
                      </a:r>
                    </a:p>
                    <a:p>
                      <a:r>
                        <a:rPr lang="en-US" sz="1400" dirty="0" smtClean="0"/>
                        <a:t>SICKLE CELL ANEMIA</a:t>
                      </a:r>
                      <a:endParaRPr lang="en-US" sz="1400" dirty="0"/>
                    </a:p>
                  </a:txBody>
                  <a:tcPr marL="68580" marR="68580"/>
                </a:tc>
                <a:tc>
                  <a:txBody>
                    <a:bodyPr/>
                    <a:lstStyle/>
                    <a:p>
                      <a:r>
                        <a:rPr lang="en-US" sz="1400" dirty="0" smtClean="0"/>
                        <a:t>COGNITIVE</a:t>
                      </a:r>
                    </a:p>
                    <a:p>
                      <a:r>
                        <a:rPr lang="en-US" sz="1400" dirty="0" smtClean="0"/>
                        <a:t>COGNITIVE</a:t>
                      </a:r>
                    </a:p>
                    <a:p>
                      <a:r>
                        <a:rPr lang="en-US" sz="1400" dirty="0" smtClean="0"/>
                        <a:t>COGNITIVE</a:t>
                      </a:r>
                    </a:p>
                    <a:p>
                      <a:r>
                        <a:rPr lang="en-US" sz="1400" dirty="0" smtClean="0"/>
                        <a:t>COGNITIVE</a:t>
                      </a:r>
                    </a:p>
                    <a:p>
                      <a:r>
                        <a:rPr lang="en-US" sz="1400" dirty="0" smtClean="0"/>
                        <a:t>COGNITIVE</a:t>
                      </a:r>
                      <a:endParaRPr lang="en-US" sz="1400" dirty="0"/>
                    </a:p>
                  </a:txBody>
                  <a:tcPr marL="68580" marR="68580"/>
                </a:tc>
                <a:tc>
                  <a:txBody>
                    <a:bodyPr/>
                    <a:lstStyle/>
                    <a:p>
                      <a:r>
                        <a:rPr lang="en-US" sz="1400" dirty="0" smtClean="0"/>
                        <a:t>MUST KNOW</a:t>
                      </a:r>
                    </a:p>
                    <a:p>
                      <a:r>
                        <a:rPr lang="en-US" sz="1400" dirty="0" smtClean="0"/>
                        <a:t>MUST KNOW</a:t>
                      </a:r>
                    </a:p>
                    <a:p>
                      <a:r>
                        <a:rPr lang="en-US" sz="1400" dirty="0" smtClean="0"/>
                        <a:t>MUST KNOW</a:t>
                      </a:r>
                    </a:p>
                    <a:p>
                      <a:r>
                        <a:rPr lang="en-US" sz="1400" dirty="0" smtClean="0"/>
                        <a:t>MUST KNOW</a:t>
                      </a:r>
                    </a:p>
                    <a:p>
                      <a:r>
                        <a:rPr lang="en-US" sz="1400" dirty="0" smtClean="0"/>
                        <a:t>MUST KNOW</a:t>
                      </a:r>
                      <a:endParaRPr lang="en-US" sz="1400" dirty="0"/>
                    </a:p>
                  </a:txBody>
                  <a:tcPr marL="68580" marR="68580"/>
                </a:tc>
                <a:extLst>
                  <a:ext uri="{0D108BD9-81ED-4DB2-BD59-A6C34878D82A}">
                    <a16:rowId xmlns="" xmlns:a16="http://schemas.microsoft.com/office/drawing/2014/main" val="3586572506"/>
                  </a:ext>
                </a:extLst>
              </a:tr>
              <a:tr h="454499">
                <a:tc>
                  <a:txBody>
                    <a:bodyPr/>
                    <a:lstStyle/>
                    <a:p>
                      <a:r>
                        <a:rPr lang="en-US" sz="1400" dirty="0" smtClean="0"/>
                        <a:t>ERYTHROBLASTOSIS FETELIS</a:t>
                      </a:r>
                    </a:p>
                    <a:p>
                      <a:r>
                        <a:rPr lang="en-US" sz="1400" dirty="0" smtClean="0"/>
                        <a:t>IRON DEFICIENCY ANEMIA</a:t>
                      </a:r>
                    </a:p>
                    <a:p>
                      <a:r>
                        <a:rPr lang="en-US" sz="1400" dirty="0" smtClean="0"/>
                        <a:t>POLICYTHEMIA</a:t>
                      </a:r>
                    </a:p>
                    <a:p>
                      <a:r>
                        <a:rPr lang="en-US" sz="1400" dirty="0" smtClean="0"/>
                        <a:t>AGRANULOCYTOSIS</a:t>
                      </a:r>
                    </a:p>
                    <a:p>
                      <a:endParaRPr lang="en-US" sz="1400" dirty="0"/>
                    </a:p>
                  </a:txBody>
                  <a:tcPr marL="68580" marR="68580"/>
                </a:tc>
                <a:tc>
                  <a:txBody>
                    <a:bodyPr/>
                    <a:lstStyle/>
                    <a:p>
                      <a:r>
                        <a:rPr lang="en-US" sz="1400" dirty="0" smtClean="0"/>
                        <a:t>COGNITIVE</a:t>
                      </a:r>
                    </a:p>
                    <a:p>
                      <a:r>
                        <a:rPr lang="en-US" sz="1400" dirty="0" smtClean="0"/>
                        <a:t>COGNITIVE</a:t>
                      </a:r>
                    </a:p>
                    <a:p>
                      <a:r>
                        <a:rPr lang="en-US" sz="1400" dirty="0" smtClean="0"/>
                        <a:t>COGNITIVE</a:t>
                      </a:r>
                    </a:p>
                    <a:p>
                      <a:r>
                        <a:rPr lang="en-US" sz="1400" dirty="0" smtClean="0"/>
                        <a:t>COGNITIVE</a:t>
                      </a:r>
                    </a:p>
                    <a:p>
                      <a:r>
                        <a:rPr lang="en-US" sz="1400" dirty="0" smtClean="0"/>
                        <a:t>COGNITIVE</a:t>
                      </a:r>
                    </a:p>
                    <a:p>
                      <a:endParaRPr lang="en-US" sz="1400" dirty="0"/>
                    </a:p>
                  </a:txBody>
                  <a:tcPr marL="68580" marR="68580"/>
                </a:tc>
                <a:tc>
                  <a:txBody>
                    <a:bodyPr/>
                    <a:lstStyle/>
                    <a:p>
                      <a:r>
                        <a:rPr lang="en-US" sz="1400" dirty="0" smtClean="0"/>
                        <a:t>MUST KNOW</a:t>
                      </a:r>
                    </a:p>
                    <a:p>
                      <a:r>
                        <a:rPr lang="en-US" sz="1400" dirty="0" smtClean="0"/>
                        <a:t>MUST KNOW</a:t>
                      </a:r>
                    </a:p>
                    <a:p>
                      <a:r>
                        <a:rPr lang="en-US" sz="1400" dirty="0" smtClean="0"/>
                        <a:t>MUST KNOW</a:t>
                      </a:r>
                    </a:p>
                    <a:p>
                      <a:r>
                        <a:rPr lang="en-US" sz="1400" dirty="0" smtClean="0"/>
                        <a:t>MUST KNOW</a:t>
                      </a:r>
                    </a:p>
                    <a:p>
                      <a:r>
                        <a:rPr lang="en-US" sz="1400" dirty="0" smtClean="0"/>
                        <a:t>MUST KNOW</a:t>
                      </a:r>
                    </a:p>
                    <a:p>
                      <a:endParaRPr lang="en-US" sz="1400" dirty="0"/>
                    </a:p>
                  </a:txBody>
                  <a:tcPr marL="68580" marR="68580"/>
                </a:tc>
                <a:extLst>
                  <a:ext uri="{0D108BD9-81ED-4DB2-BD59-A6C34878D82A}">
                    <a16:rowId xmlns="" xmlns:a16="http://schemas.microsoft.com/office/drawing/2014/main" val="2359924706"/>
                  </a:ext>
                </a:extLst>
              </a:tr>
              <a:tr h="454499">
                <a:tc>
                  <a:txBody>
                    <a:bodyPr/>
                    <a:lstStyle/>
                    <a:p>
                      <a:r>
                        <a:rPr lang="en-US" sz="1400" dirty="0" smtClean="0"/>
                        <a:t>CYCLIC NEUTROPENIA</a:t>
                      </a:r>
                    </a:p>
                    <a:p>
                      <a:r>
                        <a:rPr lang="en-US" sz="1400" dirty="0" smtClean="0"/>
                        <a:t>INFECTIOUS MONONEUCLEOSIS</a:t>
                      </a:r>
                    </a:p>
                    <a:p>
                      <a:r>
                        <a:rPr lang="en-US" sz="1400" dirty="0" smtClean="0"/>
                        <a:t>LEUKEMIA</a:t>
                      </a:r>
                    </a:p>
                    <a:p>
                      <a:r>
                        <a:rPr lang="en-US" sz="1400" dirty="0" smtClean="0"/>
                        <a:t>P SYNDROME</a:t>
                      </a:r>
                    </a:p>
                    <a:p>
                      <a:r>
                        <a:rPr lang="en-US" sz="1400" dirty="0" smtClean="0"/>
                        <a:t>SYDEROPENIC DYSPHAGIA</a:t>
                      </a:r>
                      <a:endParaRPr lang="en-US" sz="1400" dirty="0"/>
                    </a:p>
                  </a:txBody>
                  <a:tcPr marL="68580" marR="68580"/>
                </a:tc>
                <a:tc>
                  <a:txBody>
                    <a:bodyPr/>
                    <a:lstStyle/>
                    <a:p>
                      <a:r>
                        <a:rPr lang="en-US" sz="1400" dirty="0" smtClean="0"/>
                        <a:t>COGNITIVE</a:t>
                      </a:r>
                    </a:p>
                    <a:p>
                      <a:r>
                        <a:rPr lang="en-US" sz="1400" dirty="0" smtClean="0"/>
                        <a:t>COGNITIVE</a:t>
                      </a:r>
                    </a:p>
                    <a:p>
                      <a:r>
                        <a:rPr lang="en-US" sz="1400" dirty="0" smtClean="0"/>
                        <a:t>COGNITIVE</a:t>
                      </a:r>
                    </a:p>
                    <a:p>
                      <a:r>
                        <a:rPr lang="en-US" sz="1400" dirty="0" smtClean="0"/>
                        <a:t>COGNITIVE</a:t>
                      </a:r>
                    </a:p>
                    <a:p>
                      <a:r>
                        <a:rPr lang="en-US" sz="1400" dirty="0" smtClean="0"/>
                        <a:t>COGNITIVE</a:t>
                      </a:r>
                    </a:p>
                    <a:p>
                      <a:r>
                        <a:rPr lang="en-US" sz="1400" dirty="0" smtClean="0"/>
                        <a:t>COGNITIVE</a:t>
                      </a:r>
                      <a:endParaRPr lang="en-US" sz="1400" dirty="0"/>
                    </a:p>
                  </a:txBody>
                  <a:tcPr marL="68580" marR="68580"/>
                </a:tc>
                <a:tc>
                  <a:txBody>
                    <a:bodyPr/>
                    <a:lstStyle/>
                    <a:p>
                      <a:r>
                        <a:rPr lang="en-US" sz="1400" dirty="0" smtClean="0"/>
                        <a:t>MUST KNOW</a:t>
                      </a:r>
                    </a:p>
                    <a:p>
                      <a:r>
                        <a:rPr lang="en-US" sz="1400" dirty="0" smtClean="0"/>
                        <a:t>MUST KNOW</a:t>
                      </a:r>
                    </a:p>
                    <a:p>
                      <a:r>
                        <a:rPr lang="en-US" sz="1400" dirty="0" smtClean="0"/>
                        <a:t>MUST KNOW</a:t>
                      </a:r>
                    </a:p>
                    <a:p>
                      <a:r>
                        <a:rPr lang="en-US" sz="1400" dirty="0" smtClean="0"/>
                        <a:t>MUST KNOW</a:t>
                      </a:r>
                    </a:p>
                    <a:p>
                      <a:r>
                        <a:rPr lang="en-US" sz="1400" dirty="0" smtClean="0"/>
                        <a:t>MUST KNOW</a:t>
                      </a:r>
                    </a:p>
                    <a:p>
                      <a:r>
                        <a:rPr lang="en-US" sz="1400" dirty="0" smtClean="0"/>
                        <a:t>MUST KNOW</a:t>
                      </a:r>
                    </a:p>
                    <a:p>
                      <a:endParaRPr lang="en-US" sz="1400" dirty="0"/>
                    </a:p>
                  </a:txBody>
                  <a:tcPr marL="68580" marR="68580"/>
                </a:tc>
                <a:extLst>
                  <a:ext uri="{0D108BD9-81ED-4DB2-BD59-A6C34878D82A}">
                    <a16:rowId xmlns="" xmlns:a16="http://schemas.microsoft.com/office/drawing/2014/main" val="2577297493"/>
                  </a:ext>
                </a:extLst>
              </a:tr>
            </a:tbl>
          </a:graphicData>
        </a:graphic>
      </p:graphicFrame>
      <p:sp>
        <p:nvSpPr>
          <p:cNvPr id="5" name="Slide Number Placeholder 4"/>
          <p:cNvSpPr>
            <a:spLocks noGrp="1"/>
          </p:cNvSpPr>
          <p:nvPr>
            <p:ph type="sldNum" sz="quarter" idx="12"/>
          </p:nvPr>
        </p:nvSpPr>
        <p:spPr/>
        <p:txBody>
          <a:bodyPr/>
          <a:lstStyle/>
          <a:p>
            <a:fld id="{72795863-2509-495E-A4D3-2D1EB08AA326}" type="slidenum">
              <a:rPr lang="en-US" smtClean="0"/>
              <a:pPr/>
              <a:t>3</a:t>
            </a:fld>
            <a:endParaRPr lang="en-US"/>
          </a:p>
        </p:txBody>
      </p:sp>
    </p:spTree>
    <p:extLst>
      <p:ext uri="{BB962C8B-B14F-4D97-AF65-F5344CB8AC3E}">
        <p14:creationId xmlns="" xmlns:p14="http://schemas.microsoft.com/office/powerpoint/2010/main" val="3994717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a:t>
            </a:r>
            <a:endParaRPr lang="en-US" dirty="0"/>
          </a:p>
        </p:txBody>
      </p:sp>
      <p:sp>
        <p:nvSpPr>
          <p:cNvPr id="3" name="Content Placeholder 2"/>
          <p:cNvSpPr>
            <a:spLocks noGrp="1"/>
          </p:cNvSpPr>
          <p:nvPr>
            <p:ph idx="1"/>
          </p:nvPr>
        </p:nvSpPr>
        <p:spPr/>
        <p:txBody>
          <a:bodyPr/>
          <a:lstStyle/>
          <a:p>
            <a:r>
              <a:rPr lang="en-US" dirty="0" smtClean="0"/>
              <a:t>Type of blood disorder include </a:t>
            </a:r>
          </a:p>
          <a:p>
            <a:r>
              <a:rPr lang="en-US" dirty="0" smtClean="0"/>
              <a:t>Platelet disorder</a:t>
            </a:r>
          </a:p>
          <a:p>
            <a:r>
              <a:rPr lang="en-US" dirty="0" smtClean="0"/>
              <a:t>Excessive clotting</a:t>
            </a:r>
          </a:p>
          <a:p>
            <a:r>
              <a:rPr lang="en-US" smtClean="0"/>
              <a:t>Bleeding problems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Question &amp; Answer Session</a:t>
            </a:r>
            <a:endParaRPr lang="en-US" sz="2400" dirty="0"/>
          </a:p>
        </p:txBody>
      </p:sp>
      <p:sp>
        <p:nvSpPr>
          <p:cNvPr id="5" name="Content Placeholder 4"/>
          <p:cNvSpPr>
            <a:spLocks noGrp="1"/>
          </p:cNvSpPr>
          <p:nvPr>
            <p:ph sz="quarter" idx="1"/>
          </p:nvPr>
        </p:nvSpPr>
        <p:spPr/>
        <p:txBody>
          <a:bodyPr/>
          <a:lstStyle/>
          <a:p>
            <a:r>
              <a:rPr lang="en-US" dirty="0" smtClean="0"/>
              <a:t>PERNICIOUS ANEMIA </a:t>
            </a:r>
          </a:p>
          <a:p>
            <a:r>
              <a:rPr lang="en-US" dirty="0" smtClean="0"/>
              <a:t>THALASSEMIA</a:t>
            </a:r>
          </a:p>
          <a:p>
            <a:r>
              <a:rPr lang="en-US" dirty="0" smtClean="0"/>
              <a:t>C/F OF SICKLE CELL ANEMIA</a:t>
            </a:r>
          </a:p>
          <a:p>
            <a:r>
              <a:rPr lang="en-US" dirty="0" smtClean="0"/>
              <a:t>IRON DEFICIENCY ANEMIA</a:t>
            </a:r>
          </a:p>
          <a:p>
            <a:r>
              <a:rPr lang="en-US" dirty="0" smtClean="0"/>
              <a:t>AGRANULOCYTOSIS</a:t>
            </a:r>
            <a:endParaRPr lang="en-US" dirty="0"/>
          </a:p>
        </p:txBody>
      </p:sp>
      <p:sp>
        <p:nvSpPr>
          <p:cNvPr id="2" name="Slide Number Placeholder 1"/>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31</a:t>
            </a:fld>
            <a:endParaRPr lang="en-US"/>
          </a:p>
        </p:txBody>
      </p:sp>
    </p:spTree>
    <p:extLst>
      <p:ext uri="{BB962C8B-B14F-4D97-AF65-F5344CB8AC3E}">
        <p14:creationId xmlns="" xmlns:p14="http://schemas.microsoft.com/office/powerpoint/2010/main" val="2287409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REFERENCES</a:t>
            </a:r>
            <a:r>
              <a:rPr lang="en-US" dirty="0"/>
              <a:t> </a:t>
            </a:r>
            <a:br>
              <a:rPr lang="en-US" dirty="0"/>
            </a:br>
            <a:r>
              <a:rPr lang="en-US" sz="2200" b="1" dirty="0">
                <a:latin typeface="Times New Roman" panose="02020603050405020304" pitchFamily="18" charset="0"/>
                <a:cs typeface="Times New Roman" panose="02020603050405020304" pitchFamily="18" charset="0"/>
              </a:rPr>
              <a:t>NAME OF THE BOOK WITH EDITION AND PAGE NUMBERS </a:t>
            </a:r>
            <a:br>
              <a:rPr lang="en-US" sz="2200" b="1"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 ARTICLE ARE TO BE MENTIONED IF NEEDED</a:t>
            </a:r>
            <a:endParaRPr lang="en-US" sz="2200" dirty="0"/>
          </a:p>
        </p:txBody>
      </p:sp>
      <p:sp>
        <p:nvSpPr>
          <p:cNvPr id="4" name="Content Placeholder 3"/>
          <p:cNvSpPr>
            <a:spLocks noGrp="1"/>
          </p:cNvSpPr>
          <p:nvPr>
            <p:ph sz="quarter" idx="1"/>
          </p:nvPr>
        </p:nvSpPr>
        <p:spPr/>
        <p:txBody>
          <a:bodyPr/>
          <a:lstStyle/>
          <a:p>
            <a:r>
              <a:rPr lang="en-US" dirty="0" smtClean="0"/>
              <a:t>SHAFER’S 9</a:t>
            </a:r>
            <a:r>
              <a:rPr lang="en-US" baseline="30000" dirty="0" smtClean="0"/>
              <a:t>th</a:t>
            </a:r>
            <a:r>
              <a:rPr lang="en-US" dirty="0" smtClean="0"/>
              <a:t> EDITION</a:t>
            </a:r>
          </a:p>
          <a:p>
            <a:r>
              <a:rPr lang="en-US" dirty="0" smtClean="0"/>
              <a:t>LUCAS</a:t>
            </a:r>
          </a:p>
          <a:p>
            <a:r>
              <a:rPr lang="en-US" dirty="0" smtClean="0"/>
              <a:t>NEVILLE</a:t>
            </a:r>
          </a:p>
          <a:p>
            <a:r>
              <a:rPr lang="en-US" smtClean="0"/>
              <a:t>REGEZI</a:t>
            </a:r>
          </a:p>
          <a:p>
            <a:endParaRPr lang="en-US" dirty="0"/>
          </a:p>
        </p:txBody>
      </p:sp>
      <p:sp>
        <p:nvSpPr>
          <p:cNvPr id="3" name="Slide Number Placeholder 2"/>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32</a:t>
            </a:fld>
            <a:endParaRPr lang="en-US"/>
          </a:p>
        </p:txBody>
      </p:sp>
    </p:spTree>
    <p:extLst>
      <p:ext uri="{BB962C8B-B14F-4D97-AF65-F5344CB8AC3E}">
        <p14:creationId xmlns="" xmlns:p14="http://schemas.microsoft.com/office/powerpoint/2010/main" val="15461201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7239000" cy="4114800"/>
          </a:xfrm>
        </p:spPr>
        <p:txBody>
          <a:bodyPr>
            <a:noAutofit/>
          </a:bodyPr>
          <a:lstStyle/>
          <a:p>
            <a:r>
              <a:rPr lang="en-US" sz="9600" dirty="0" smtClean="0"/>
              <a:t>THANK YOU</a:t>
            </a:r>
            <a:endParaRPr lang="en-US" sz="9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 </a:t>
            </a:r>
          </a:p>
        </p:txBody>
      </p:sp>
      <p:sp>
        <p:nvSpPr>
          <p:cNvPr id="4" name="Content Placeholder 3"/>
          <p:cNvSpPr>
            <a:spLocks noGrp="1"/>
          </p:cNvSpPr>
          <p:nvPr>
            <p:ph sz="quarter" idx="1"/>
          </p:nvPr>
        </p:nvSpPr>
        <p:spPr/>
        <p:txBody>
          <a:bodyPr>
            <a:normAutofit fontScale="85000" lnSpcReduction="20000"/>
          </a:bodyPr>
          <a:lstStyle/>
          <a:p>
            <a:r>
              <a:rPr lang="en-US" dirty="0" smtClean="0"/>
              <a:t>CLASSIFICATION</a:t>
            </a:r>
          </a:p>
          <a:p>
            <a:r>
              <a:rPr lang="en-US" dirty="0" smtClean="0"/>
              <a:t>PERNICIOUS ANEMIA</a:t>
            </a:r>
          </a:p>
          <a:p>
            <a:r>
              <a:rPr lang="en-US" dirty="0" smtClean="0"/>
              <a:t>APLASTIC ANEMIA</a:t>
            </a:r>
          </a:p>
          <a:p>
            <a:r>
              <a:rPr lang="en-US" dirty="0" smtClean="0"/>
              <a:t>THALASSEMIA</a:t>
            </a:r>
          </a:p>
          <a:p>
            <a:r>
              <a:rPr lang="en-US" dirty="0" smtClean="0"/>
              <a:t>SICKLE CELL ANEMIA</a:t>
            </a:r>
          </a:p>
          <a:p>
            <a:r>
              <a:rPr lang="en-US" dirty="0" smtClean="0"/>
              <a:t>ERYTHROBLASTOSIS FETELIS</a:t>
            </a:r>
          </a:p>
          <a:p>
            <a:r>
              <a:rPr lang="en-US" dirty="0" smtClean="0"/>
              <a:t>IRON DEFICIENCY ANEMIA</a:t>
            </a:r>
          </a:p>
          <a:p>
            <a:r>
              <a:rPr lang="en-US" dirty="0" smtClean="0"/>
              <a:t>POLICYTHEMIA</a:t>
            </a:r>
          </a:p>
          <a:p>
            <a:r>
              <a:rPr lang="en-US" dirty="0" smtClean="0"/>
              <a:t>AGRANULOCYTOSIS</a:t>
            </a:r>
          </a:p>
          <a:p>
            <a:r>
              <a:rPr lang="en-US" dirty="0" smtClean="0"/>
              <a:t>CYCLIC NEUTROPENIA</a:t>
            </a:r>
          </a:p>
          <a:p>
            <a:r>
              <a:rPr lang="en-US" dirty="0" smtClean="0"/>
              <a:t>INFECTIOUS MONONEUCLEOSIS</a:t>
            </a:r>
          </a:p>
          <a:p>
            <a:r>
              <a:rPr lang="en-US" dirty="0" smtClean="0"/>
              <a:t>LEUKEMIA</a:t>
            </a:r>
          </a:p>
          <a:p>
            <a:r>
              <a:rPr lang="en-US" dirty="0" smtClean="0"/>
              <a:t>P SYNDROME</a:t>
            </a:r>
          </a:p>
          <a:p>
            <a:r>
              <a:rPr lang="en-US" dirty="0" smtClean="0"/>
              <a:t>SYDEROPENIC DYSPHAGIA</a:t>
            </a:r>
          </a:p>
          <a:p>
            <a:endParaRPr lang="en-US" dirty="0" smtClean="0"/>
          </a:p>
          <a:p>
            <a:endParaRPr lang="en-US" dirty="0"/>
          </a:p>
        </p:txBody>
      </p:sp>
      <p:sp>
        <p:nvSpPr>
          <p:cNvPr id="3" name="Slide Number Placeholder 2"/>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4</a:t>
            </a:fld>
            <a:endParaRPr lang="en-US"/>
          </a:p>
        </p:txBody>
      </p:sp>
    </p:spTree>
    <p:extLst>
      <p:ext uri="{BB962C8B-B14F-4D97-AF65-F5344CB8AC3E}">
        <p14:creationId xmlns="" xmlns:p14="http://schemas.microsoft.com/office/powerpoint/2010/main" val="225976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pPr eaLnBrk="1" hangingPunct="1"/>
            <a:r>
              <a:rPr lang="en-US" dirty="0" smtClean="0"/>
              <a:t>Diseases of Blood</a:t>
            </a:r>
          </a:p>
        </p:txBody>
      </p:sp>
      <p:sp>
        <p:nvSpPr>
          <p:cNvPr id="3075" name="Rectangle 5"/>
          <p:cNvSpPr>
            <a:spLocks noGrp="1" noChangeArrowheads="1"/>
          </p:cNvSpPr>
          <p:nvPr>
            <p:ph idx="1"/>
          </p:nvPr>
        </p:nvSpPr>
        <p:spPr/>
        <p:txBody>
          <a:bodyPr/>
          <a:lstStyle/>
          <a:p>
            <a:pPr eaLnBrk="1" hangingPunct="1">
              <a:lnSpc>
                <a:spcPct val="90000"/>
              </a:lnSpc>
            </a:pPr>
            <a:r>
              <a:rPr lang="en-US" sz="2800" smtClean="0"/>
              <a:t>Anaemia is defined as an abnormal reduction in no. of R.B.C., quantity of Haemoglobin &amp; the volume of packed red cell in a given unit of blood.</a:t>
            </a:r>
          </a:p>
        </p:txBody>
      </p:sp>
      <p:sp>
        <p:nvSpPr>
          <p:cNvPr id="3077" name="Footer Placeholder 6"/>
          <p:cNvSpPr>
            <a:spLocks noGrp="1"/>
          </p:cNvSpPr>
          <p:nvPr>
            <p:ph type="ftr" sz="quarter" idx="11"/>
          </p:nvPr>
        </p:nvSpPr>
        <p:spPr>
          <a:noFill/>
        </p:spPr>
        <p:txBody>
          <a:bodyPr/>
          <a:lstStyle/>
          <a:p>
            <a:r>
              <a:rPr lang="en-US"/>
              <a:t>RVG</a:t>
            </a:r>
          </a:p>
        </p:txBody>
      </p:sp>
      <p:sp>
        <p:nvSpPr>
          <p:cNvPr id="3076" name="Slide Number Placeholder 5"/>
          <p:cNvSpPr>
            <a:spLocks noGrp="1"/>
          </p:cNvSpPr>
          <p:nvPr>
            <p:ph type="sldNum" sz="quarter" idx="12"/>
          </p:nvPr>
        </p:nvSpPr>
        <p:spPr>
          <a:noFill/>
        </p:spPr>
        <p:txBody>
          <a:bodyPr/>
          <a:lstStyle/>
          <a:p>
            <a:fld id="{15AF665C-4B85-400C-A186-42F7C8B0A429}"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81000"/>
            <a:ext cx="7477125" cy="1143000"/>
          </a:xfrm>
        </p:spPr>
        <p:txBody>
          <a:bodyPr>
            <a:normAutofit fontScale="90000"/>
          </a:bodyPr>
          <a:lstStyle/>
          <a:p>
            <a:pPr algn="ctr" eaLnBrk="1" hangingPunct="1"/>
            <a:r>
              <a:rPr lang="en-US" sz="3600" smtClean="0"/>
              <a:t>Diseases of Blood</a:t>
            </a:r>
            <a:br>
              <a:rPr lang="en-US" sz="3600" smtClean="0"/>
            </a:br>
            <a:r>
              <a:rPr lang="en-US" sz="2800" smtClean="0"/>
              <a:t>CLASSIFICATION</a:t>
            </a:r>
            <a:br>
              <a:rPr lang="en-US" sz="2800" smtClean="0"/>
            </a:br>
            <a:endParaRPr lang="en-US" sz="2800" smtClean="0"/>
          </a:p>
        </p:txBody>
      </p:sp>
      <p:sp>
        <p:nvSpPr>
          <p:cNvPr id="4099" name="Rectangle 3"/>
          <p:cNvSpPr>
            <a:spLocks noGrp="1" noChangeArrowheads="1"/>
          </p:cNvSpPr>
          <p:nvPr>
            <p:ph type="body" sz="half" idx="1"/>
          </p:nvPr>
        </p:nvSpPr>
        <p:spPr/>
        <p:txBody>
          <a:bodyPr>
            <a:normAutofit lnSpcReduction="10000"/>
          </a:bodyPr>
          <a:lstStyle/>
          <a:p>
            <a:pPr eaLnBrk="1" hangingPunct="1"/>
            <a:r>
              <a:rPr lang="en-US" smtClean="0"/>
              <a:t>A: </a:t>
            </a:r>
            <a:r>
              <a:rPr lang="en-US" u="sng" smtClean="0"/>
              <a:t>Etiological: </a:t>
            </a:r>
          </a:p>
          <a:p>
            <a:pPr eaLnBrk="1" hangingPunct="1"/>
            <a:r>
              <a:rPr lang="en-US" smtClean="0"/>
              <a:t>loss of excessive blood,</a:t>
            </a:r>
          </a:p>
          <a:p>
            <a:pPr eaLnBrk="1" hangingPunct="1"/>
            <a:r>
              <a:rPr lang="en-US" smtClean="0"/>
              <a:t>destruction of RBC,</a:t>
            </a:r>
          </a:p>
          <a:p>
            <a:pPr eaLnBrk="1" hangingPunct="1"/>
            <a:r>
              <a:rPr lang="en-US" smtClean="0"/>
              <a:t>impaired production</a:t>
            </a:r>
          </a:p>
          <a:p>
            <a:pPr eaLnBrk="1" hangingPunct="1"/>
            <a:r>
              <a:rPr lang="en-US" smtClean="0"/>
              <a:t>inadequate production of erythrocyte.</a:t>
            </a:r>
          </a:p>
          <a:p>
            <a:pPr eaLnBrk="1" hangingPunct="1">
              <a:buFontTx/>
              <a:buNone/>
            </a:pPr>
            <a:endParaRPr lang="en-US" smtClean="0"/>
          </a:p>
          <a:p>
            <a:pPr eaLnBrk="1" hangingPunct="1"/>
            <a:endParaRPr lang="en-US" smtClean="0"/>
          </a:p>
          <a:p>
            <a:pPr eaLnBrk="1" hangingPunct="1"/>
            <a:endParaRPr lang="en-US" smtClean="0"/>
          </a:p>
        </p:txBody>
      </p:sp>
      <p:sp>
        <p:nvSpPr>
          <p:cNvPr id="4100" name="Rectangle 4"/>
          <p:cNvSpPr>
            <a:spLocks noGrp="1" noChangeArrowheads="1"/>
          </p:cNvSpPr>
          <p:nvPr>
            <p:ph type="body" sz="half" idx="2"/>
          </p:nvPr>
        </p:nvSpPr>
        <p:spPr/>
        <p:txBody>
          <a:bodyPr/>
          <a:lstStyle/>
          <a:p>
            <a:pPr eaLnBrk="1" hangingPunct="1"/>
            <a:r>
              <a:rPr lang="en-US" smtClean="0"/>
              <a:t>B: </a:t>
            </a:r>
            <a:r>
              <a:rPr lang="en-US" u="sng" smtClean="0"/>
              <a:t>Morphological:</a:t>
            </a:r>
            <a:r>
              <a:rPr lang="en-US" smtClean="0"/>
              <a:t> </a:t>
            </a:r>
          </a:p>
          <a:p>
            <a:pPr eaLnBrk="1" hangingPunct="1"/>
            <a:r>
              <a:rPr lang="en-US" smtClean="0"/>
              <a:t>macrocytic, </a:t>
            </a:r>
          </a:p>
          <a:p>
            <a:pPr eaLnBrk="1" hangingPunct="1"/>
            <a:r>
              <a:rPr lang="en-US" smtClean="0"/>
              <a:t>normocytic,</a:t>
            </a:r>
          </a:p>
          <a:p>
            <a:pPr eaLnBrk="1" hangingPunct="1"/>
            <a:r>
              <a:rPr lang="en-US" smtClean="0"/>
              <a:t>simplemicrocytic,</a:t>
            </a:r>
          </a:p>
          <a:p>
            <a:pPr eaLnBrk="1" hangingPunct="1"/>
            <a:r>
              <a:rPr lang="en-US" smtClean="0"/>
              <a:t>hypochromic </a:t>
            </a:r>
          </a:p>
          <a:p>
            <a:pPr eaLnBrk="1" hangingPunct="1"/>
            <a:r>
              <a:rPr lang="en-US" smtClean="0"/>
              <a:t>microcytic(iron deficiency).</a:t>
            </a:r>
          </a:p>
        </p:txBody>
      </p:sp>
      <p:sp>
        <p:nvSpPr>
          <p:cNvPr id="4101" name="Slide Number Placeholder 6"/>
          <p:cNvSpPr>
            <a:spLocks noGrp="1"/>
          </p:cNvSpPr>
          <p:nvPr>
            <p:ph type="sldNum" sz="quarter" idx="12"/>
          </p:nvPr>
        </p:nvSpPr>
        <p:spPr>
          <a:noFill/>
        </p:spPr>
        <p:txBody>
          <a:bodyPr/>
          <a:lstStyle/>
          <a:p>
            <a:fld id="{B3E94C4B-3341-4F7F-A4AB-7AA93D5153DD}" type="slidenum">
              <a:rPr lang="en-US"/>
              <a:pPr/>
              <a:t>6</a:t>
            </a:fld>
            <a:endParaRPr lang="en-US"/>
          </a:p>
        </p:txBody>
      </p:sp>
      <p:sp>
        <p:nvSpPr>
          <p:cNvPr id="4102" name="Footer Placeholder 7"/>
          <p:cNvSpPr>
            <a:spLocks noGrp="1"/>
          </p:cNvSpPr>
          <p:nvPr>
            <p:ph type="ftr" sz="quarter" idx="11"/>
          </p:nvPr>
        </p:nvSpPr>
        <p:spPr>
          <a:noFill/>
        </p:spPr>
        <p:txBody>
          <a:bodyPr/>
          <a:lstStyle/>
          <a:p>
            <a:r>
              <a:rPr lang="en-US"/>
              <a:t>RVG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533400"/>
            <a:ext cx="7477125" cy="1143000"/>
          </a:xfrm>
        </p:spPr>
        <p:txBody>
          <a:bodyPr/>
          <a:lstStyle/>
          <a:p>
            <a:pPr algn="ctr" eaLnBrk="1" hangingPunct="1"/>
            <a:r>
              <a:rPr lang="en-US" sz="3600" smtClean="0"/>
              <a:t>Pernicious anaemia</a:t>
            </a:r>
            <a:br>
              <a:rPr lang="en-US" sz="3600" smtClean="0"/>
            </a:br>
            <a:endParaRPr lang="en-US" sz="3600" smtClean="0"/>
          </a:p>
        </p:txBody>
      </p:sp>
      <p:sp>
        <p:nvSpPr>
          <p:cNvPr id="5123" name="Rectangle 3"/>
          <p:cNvSpPr>
            <a:spLocks noGrp="1" noChangeArrowheads="1"/>
          </p:cNvSpPr>
          <p:nvPr>
            <p:ph type="body" idx="1"/>
          </p:nvPr>
        </p:nvSpPr>
        <p:spPr>
          <a:xfrm>
            <a:off x="381000" y="2057400"/>
            <a:ext cx="7386638" cy="4497388"/>
          </a:xfrm>
        </p:spPr>
        <p:txBody>
          <a:bodyPr/>
          <a:lstStyle/>
          <a:p>
            <a:pPr eaLnBrk="1" hangingPunct="1"/>
            <a:r>
              <a:rPr lang="en-US" smtClean="0"/>
              <a:t>Inability to form intrinsic factors &amp; so unable to absorb vit.B12 or erythrocyte maturing factor.</a:t>
            </a:r>
          </a:p>
          <a:p>
            <a:pPr eaLnBrk="1" hangingPunct="1"/>
            <a:r>
              <a:rPr lang="en-US" smtClean="0"/>
              <a:t>C/F: rare before 30 yrs.In U.S. males, scandinivian-females.</a:t>
            </a:r>
          </a:p>
        </p:txBody>
      </p:sp>
      <p:sp>
        <p:nvSpPr>
          <p:cNvPr id="5124" name="Slide Number Placeholder 5"/>
          <p:cNvSpPr>
            <a:spLocks noGrp="1"/>
          </p:cNvSpPr>
          <p:nvPr>
            <p:ph type="sldNum" sz="quarter" idx="12"/>
          </p:nvPr>
        </p:nvSpPr>
        <p:spPr>
          <a:noFill/>
        </p:spPr>
        <p:txBody>
          <a:bodyPr/>
          <a:lstStyle/>
          <a:p>
            <a:fld id="{117BFBD0-9080-430C-B3E2-612D30BBFE67}" type="slidenum">
              <a:rPr lang="en-US"/>
              <a:pPr/>
              <a:t>7</a:t>
            </a:fld>
            <a:endParaRPr lang="en-US"/>
          </a:p>
        </p:txBody>
      </p:sp>
      <p:sp>
        <p:nvSpPr>
          <p:cNvPr id="5125"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PERNICIOUS ANAEMIA</a:t>
            </a:r>
          </a:p>
        </p:txBody>
      </p:sp>
      <p:sp>
        <p:nvSpPr>
          <p:cNvPr id="6147" name="Rectangle 3"/>
          <p:cNvSpPr>
            <a:spLocks noGrp="1" noChangeArrowheads="1"/>
          </p:cNvSpPr>
          <p:nvPr>
            <p:ph type="body" idx="1"/>
          </p:nvPr>
        </p:nvSpPr>
        <p:spPr/>
        <p:txBody>
          <a:bodyPr/>
          <a:lstStyle/>
          <a:p>
            <a:pPr eaLnBrk="1" hangingPunct="1">
              <a:lnSpc>
                <a:spcPct val="80000"/>
              </a:lnSpc>
            </a:pPr>
            <a:r>
              <a:rPr lang="en-US" sz="2800" smtClean="0"/>
              <a:t>Generalized weakness, painful ,sore tongue &amp; numbness or tingling of extremities.</a:t>
            </a:r>
          </a:p>
          <a:p>
            <a:pPr eaLnBrk="1" hangingPunct="1">
              <a:lnSpc>
                <a:spcPct val="80000"/>
              </a:lnSpc>
            </a:pPr>
            <a:r>
              <a:rPr lang="en-US" sz="2800" smtClean="0"/>
              <a:t>Easy fatigability, hedache, dizziness, nausea,</a:t>
            </a:r>
          </a:p>
          <a:p>
            <a:pPr eaLnBrk="1" hangingPunct="1">
              <a:lnSpc>
                <a:spcPct val="80000"/>
              </a:lnSpc>
            </a:pPr>
            <a:r>
              <a:rPr lang="en-US" sz="2800" smtClean="0"/>
              <a:t>vomiting, loss of appetite, shortness of breath, loss of weight, palor, abdominal pain </a:t>
            </a:r>
          </a:p>
        </p:txBody>
      </p:sp>
      <p:sp>
        <p:nvSpPr>
          <p:cNvPr id="6148" name="Slide Number Placeholder 5"/>
          <p:cNvSpPr>
            <a:spLocks noGrp="1"/>
          </p:cNvSpPr>
          <p:nvPr>
            <p:ph type="sldNum" sz="quarter" idx="12"/>
          </p:nvPr>
        </p:nvSpPr>
        <p:spPr>
          <a:noFill/>
        </p:spPr>
        <p:txBody>
          <a:bodyPr/>
          <a:lstStyle/>
          <a:p>
            <a:fld id="{F1F15D66-C107-4AF0-9748-7ED91179E11E}" type="slidenum">
              <a:rPr lang="en-US"/>
              <a:pPr/>
              <a:t>8</a:t>
            </a:fld>
            <a:endParaRPr lang="en-US"/>
          </a:p>
        </p:txBody>
      </p:sp>
      <p:sp>
        <p:nvSpPr>
          <p:cNvPr id="6149"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PERNICIOUS ANAEMIA</a:t>
            </a:r>
          </a:p>
        </p:txBody>
      </p:sp>
      <p:sp>
        <p:nvSpPr>
          <p:cNvPr id="8195" name="Rectangle 3"/>
          <p:cNvSpPr>
            <a:spLocks noGrp="1" noChangeArrowheads="1"/>
          </p:cNvSpPr>
          <p:nvPr>
            <p:ph type="body" idx="1"/>
          </p:nvPr>
        </p:nvSpPr>
        <p:spPr/>
        <p:txBody>
          <a:bodyPr/>
          <a:lstStyle/>
          <a:p>
            <a:pPr eaLnBrk="1" hangingPunct="1">
              <a:buFontTx/>
              <a:buNone/>
            </a:pPr>
            <a:r>
              <a:rPr lang="en-US" smtClean="0"/>
              <a:t>Oral Manifestation :</a:t>
            </a:r>
          </a:p>
          <a:p>
            <a:pPr eaLnBrk="1" hangingPunct="1"/>
            <a:r>
              <a:rPr lang="en-US" smtClean="0"/>
              <a:t>painful, sore tongue, beefy red,</a:t>
            </a:r>
          </a:p>
          <a:p>
            <a:pPr eaLnBrk="1" hangingPunct="1"/>
            <a:r>
              <a:rPr lang="en-US" smtClean="0"/>
              <a:t>shallow ulcers (apthous), </a:t>
            </a:r>
          </a:p>
          <a:p>
            <a:pPr eaLnBrk="1" hangingPunct="1"/>
            <a:r>
              <a:rPr lang="en-US" smtClean="0"/>
              <a:t>atrophy of tongue (bald),(pellagra like)</a:t>
            </a:r>
          </a:p>
          <a:p>
            <a:pPr eaLnBrk="1" hangingPunct="1"/>
            <a:r>
              <a:rPr lang="en-US" smtClean="0"/>
              <a:t>loss of taste,</a:t>
            </a:r>
          </a:p>
          <a:p>
            <a:pPr eaLnBrk="1" hangingPunct="1"/>
            <a:r>
              <a:rPr lang="en-US" smtClean="0"/>
              <a:t>remission &amp;reattacks are common</a:t>
            </a:r>
          </a:p>
        </p:txBody>
      </p:sp>
      <p:sp>
        <p:nvSpPr>
          <p:cNvPr id="8196" name="Slide Number Placeholder 5"/>
          <p:cNvSpPr>
            <a:spLocks noGrp="1"/>
          </p:cNvSpPr>
          <p:nvPr>
            <p:ph type="sldNum" sz="quarter" idx="12"/>
          </p:nvPr>
        </p:nvSpPr>
        <p:spPr>
          <a:noFill/>
        </p:spPr>
        <p:txBody>
          <a:bodyPr/>
          <a:lstStyle/>
          <a:p>
            <a:fld id="{FA0237FD-A3D1-4EE2-B5FE-7A804E6C3250}" type="slidenum">
              <a:rPr lang="en-US"/>
              <a:pPr/>
              <a:t>9</a:t>
            </a:fld>
            <a:endParaRPr lang="en-US"/>
          </a:p>
        </p:txBody>
      </p:sp>
      <p:sp>
        <p:nvSpPr>
          <p:cNvPr id="8197" name="Footer Placeholder 6"/>
          <p:cNvSpPr>
            <a:spLocks noGrp="1"/>
          </p:cNvSpPr>
          <p:nvPr>
            <p:ph type="ftr" sz="quarter" idx="11"/>
          </p:nvPr>
        </p:nvSpPr>
        <p:spPr>
          <a:noFill/>
        </p:spPr>
        <p:txBody>
          <a:bodyPr/>
          <a:lstStyle/>
          <a:p>
            <a:r>
              <a:rPr lang="en-US"/>
              <a:t>RVG</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TotalTime>
  <Words>1309</Words>
  <Application>Microsoft Office PowerPoint</Application>
  <PresentationFormat>On-screen Show (4:3)</PresentationFormat>
  <Paragraphs>286</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Opulent</vt:lpstr>
      <vt:lpstr>RUNGTA COLLEGE OF DENTAL SCIENCES &amp; RESEARCH  </vt:lpstr>
      <vt:lpstr>    DISEASES OF BLOOD AND BLOOD FORMING ORGANS</vt:lpstr>
      <vt:lpstr>Specific learning Objectives </vt:lpstr>
      <vt:lpstr>Table of Content </vt:lpstr>
      <vt:lpstr>Diseases of Blood</vt:lpstr>
      <vt:lpstr>Diseases of Blood CLASSIFICATION </vt:lpstr>
      <vt:lpstr>Pernicious anaemia </vt:lpstr>
      <vt:lpstr>PERNICIOUS ANAEMIA</vt:lpstr>
      <vt:lpstr>PERNICIOUS ANAEMIA</vt:lpstr>
      <vt:lpstr>APLASTIC ANAEMIA </vt:lpstr>
      <vt:lpstr>APLASTIC ANAEMIA </vt:lpstr>
      <vt:lpstr>APLASTIC ANAEMIA </vt:lpstr>
      <vt:lpstr>THALASSEMIA (COOLEY’S ANEAMIA)</vt:lpstr>
      <vt:lpstr>THALASSEMIA (COOLEY’S ANEAMIA)</vt:lpstr>
      <vt:lpstr>SICKLE CELL ANEMIA</vt:lpstr>
      <vt:lpstr>SICKLE CELL ANEMIA</vt:lpstr>
      <vt:lpstr>SICKLE CELL ANEMIA</vt:lpstr>
      <vt:lpstr>ERYTHROBLASTROSIS FETELIS </vt:lpstr>
      <vt:lpstr>IRON DEFICIENCY ANEMIA-</vt:lpstr>
      <vt:lpstr>PLUMMER VINSON SYNDROME</vt:lpstr>
      <vt:lpstr>PLUMMER VINSON SYNDROME</vt:lpstr>
      <vt:lpstr>POLYCYTHEMIA</vt:lpstr>
      <vt:lpstr>AGRANULOCYTOSIS</vt:lpstr>
      <vt:lpstr>CYCLIC NEUTROPENIA</vt:lpstr>
      <vt:lpstr>INFECTIOUS MONONUCLEOSIS KISSING DISEASE</vt:lpstr>
      <vt:lpstr>LEUKEMIA</vt:lpstr>
      <vt:lpstr>P syndrome</vt:lpstr>
      <vt:lpstr>VERRUCOUS CARCINOMA</vt:lpstr>
      <vt:lpstr>SIDEROPENIC DYSPHAGIA</vt:lpstr>
      <vt:lpstr>Take home message</vt:lpstr>
      <vt:lpstr>Question &amp; Answer Session</vt:lpstr>
      <vt:lpstr>REFERENCES  NAME OF THE BOOK WITH EDITION AND PAGE NUMBERS   ARTICLE ARE TO BE MENTIONED IF NEEDED</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DISEASES OF BLOOD AND BLOOD FORMING ORGANS</dc:title>
  <dc:creator>OP</dc:creator>
  <cp:lastModifiedBy>OP</cp:lastModifiedBy>
  <cp:revision>6</cp:revision>
  <dcterms:created xsi:type="dcterms:W3CDTF">2006-08-16T00:00:00Z</dcterms:created>
  <dcterms:modified xsi:type="dcterms:W3CDTF">2023-03-04T05:23:16Z</dcterms:modified>
</cp:coreProperties>
</file>